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1" r:id="rId3"/>
    <p:sldId id="259" r:id="rId4"/>
    <p:sldId id="263" r:id="rId5"/>
    <p:sldId id="304" r:id="rId6"/>
    <p:sldId id="305" r:id="rId7"/>
    <p:sldId id="269" r:id="rId8"/>
    <p:sldId id="264" r:id="rId9"/>
    <p:sldId id="294" r:id="rId10"/>
    <p:sldId id="302" r:id="rId11"/>
    <p:sldId id="301" r:id="rId13"/>
    <p:sldId id="322" r:id="rId14"/>
    <p:sldId id="299" r:id="rId15"/>
    <p:sldId id="323" r:id="rId16"/>
    <p:sldId id="303" r:id="rId17"/>
    <p:sldId id="265" r:id="rId18"/>
    <p:sldId id="298" r:id="rId19"/>
    <p:sldId id="273" r:id="rId20"/>
    <p:sldId id="266" r:id="rId21"/>
    <p:sldId id="275" r:id="rId22"/>
    <p:sldId id="325" r:id="rId23"/>
    <p:sldId id="326" r:id="rId24"/>
    <p:sldId id="327" r:id="rId25"/>
    <p:sldId id="328" r:id="rId26"/>
    <p:sldId id="329" r:id="rId27"/>
    <p:sldId id="260" r:id="rId28"/>
  </p:sldIdLst>
  <p:sldSz cx="12192000" cy="6858000"/>
  <p:notesSz cx="6858000" cy="9144000"/>
  <p:embeddedFontLst>
    <p:embeddedFont>
      <p:font typeface="微软雅黑 Light" panose="020B0502040204020203" charset="-122"/>
      <p:regular r:id="rId33"/>
    </p:embeddedFont>
    <p:embeddedFont>
      <p:font typeface="汉仪粗简黑简" panose="00020600040101010101" charset="-122"/>
      <p:regular r:id="rId34"/>
    </p:embeddedFont>
    <p:embeddedFont>
      <p:font typeface="MV Boli" panose="02000500030200090000" pitchFamily="2" charset="0"/>
      <p:regular r:id="rId35"/>
    </p:embeddedFont>
    <p:embeddedFont>
      <p:font typeface="微软雅黑" panose="020B0503020204020204" pitchFamily="34" charset="-122"/>
      <p:regular r:id="rId36"/>
    </p:embeddedFont>
    <p:embeddedFont>
      <p:font typeface="Calibri" panose="020F0502020204030204" charset="0"/>
      <p:regular r:id="rId37"/>
      <p:bold r:id="rId38"/>
      <p:italic r:id="rId39"/>
      <p:boldItalic r:id="rId40"/>
    </p:embeddedFont>
    <p:embeddedFont>
      <p:font typeface="Calibri Light" panose="020F0302020204030204" charset="0"/>
      <p:regular r:id="rId41"/>
      <p: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9" userDrawn="1">
          <p15:clr>
            <a:srgbClr val="A4A3A4"/>
          </p15:clr>
        </p15:guide>
        <p15:guide id="2" pos="38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静" initials="静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4487D"/>
    <a:srgbClr val="29518D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329"/>
        <p:guide pos="381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75.xml"/><Relationship Id="rId42" Type="http://schemas.openxmlformats.org/officeDocument/2006/relationships/font" Target="fonts/font10.fntdata"/><Relationship Id="rId41" Type="http://schemas.openxmlformats.org/officeDocument/2006/relationships/font" Target="fonts/font9.fntdata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EC0E-2A9F-4AB8-87A9-0785BE166E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550A7-9FB6-45F7-96D6-6B24BFACAA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4" Type="http://schemas.openxmlformats.org/officeDocument/2006/relationships/notesSlide" Target="../notesSlides/notesSlide7.x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17.svg"/><Relationship Id="rId31" Type="http://schemas.openxmlformats.org/officeDocument/2006/relationships/image" Target="../media/image16.png"/><Relationship Id="rId30" Type="http://schemas.openxmlformats.org/officeDocument/2006/relationships/tags" Target="../tags/tag48.xml"/><Relationship Id="rId3" Type="http://schemas.openxmlformats.org/officeDocument/2006/relationships/tags" Target="../tags/tag29.xml"/><Relationship Id="rId29" Type="http://schemas.openxmlformats.org/officeDocument/2006/relationships/image" Target="../media/image15.svg"/><Relationship Id="rId28" Type="http://schemas.openxmlformats.org/officeDocument/2006/relationships/image" Target="../media/image14.png"/><Relationship Id="rId27" Type="http://schemas.openxmlformats.org/officeDocument/2006/relationships/tags" Target="../tags/tag47.xml"/><Relationship Id="rId26" Type="http://schemas.openxmlformats.org/officeDocument/2006/relationships/image" Target="../media/image13.svg"/><Relationship Id="rId25" Type="http://schemas.openxmlformats.org/officeDocument/2006/relationships/image" Target="../media/image12.png"/><Relationship Id="rId24" Type="http://schemas.openxmlformats.org/officeDocument/2006/relationships/tags" Target="../tags/tag46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8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image" Target="../media/image9.svg"/><Relationship Id="rId15" Type="http://schemas.openxmlformats.org/officeDocument/2006/relationships/image" Target="../media/image8.png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tags" Target="../tags/tag6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9.xml"/><Relationship Id="rId3" Type="http://schemas.openxmlformats.org/officeDocument/2006/relationships/image" Target="../media/image20.jpeg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tags" Target="../tags/tag74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.png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403840" y="3337560"/>
            <a:ext cx="823595" cy="817245"/>
          </a:xfrm>
          <a:prstGeom prst="rect">
            <a:avLst/>
          </a:prstGeom>
        </p:spPr>
      </p:pic>
      <p:pic>
        <p:nvPicPr>
          <p:cNvPr id="5" name="图片 4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508000" y="4133215"/>
            <a:ext cx="1261745" cy="1252220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2" name="图片 1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>
            <a:off x="10027285" y="593090"/>
            <a:ext cx="1779270" cy="1764665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403225" y="821690"/>
            <a:ext cx="823595" cy="817245"/>
          </a:xfrm>
          <a:prstGeom prst="rect">
            <a:avLst/>
          </a:prstGeom>
        </p:spPr>
      </p:pic>
      <p:sp>
        <p:nvSpPr>
          <p:cNvPr id="184" name="文本框 183"/>
          <p:cNvSpPr txBox="1"/>
          <p:nvPr/>
        </p:nvSpPr>
        <p:spPr>
          <a:xfrm>
            <a:off x="1544678" y="2530012"/>
            <a:ext cx="9102685" cy="897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VSCode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开源时序数据分析与可视化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2652752" y="1850607"/>
            <a:ext cx="6864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“</a:t>
            </a:r>
            <a:r>
              <a:rPr lang="en-US" altLang="zh-CN" sz="2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Open Source Data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2107585" y="3731643"/>
            <a:ext cx="797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VSCode open source timing data analysis and visualization</a:t>
            </a:r>
            <a:endParaRPr sz="16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7" name="矩形: 圆角 186"/>
          <p:cNvSpPr/>
          <p:nvPr/>
        </p:nvSpPr>
        <p:spPr>
          <a:xfrm>
            <a:off x="8261305" y="4758514"/>
            <a:ext cx="1765935" cy="417830"/>
          </a:xfrm>
          <a:prstGeom prst="roundRect">
            <a:avLst>
              <a:gd name="adj" fmla="val 50000"/>
            </a:avLst>
          </a:prstGeom>
          <a:solidFill>
            <a:srgbClr val="24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李佳慜 任雪宁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3310" y="2673985"/>
            <a:ext cx="400685" cy="397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02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时序数据分析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310414" y="2435012"/>
            <a:ext cx="9571212" cy="3437024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选取数据集中最具分析价值的数据。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提取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项目的关键时序指标，如项目每月的活跃度、受关注度和巴士系数等关键指标。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对数据进行趋势分析。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分析VSCode项目的各类数据随时间变化的趋势，关键指标每月或每年的增减情况。 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进一步进行周期性分析。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探索数据中的周期性模式，如月度、季度或年度周期，识别项目中的季节性波动和周期性变化。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02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时序数据分析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310414" y="2435012"/>
            <a:ext cx="9571212" cy="3437024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6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对不同的数据进行对比分析。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6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选取相关的两组不同的数据进行对比分析，揭示不同数据之间的关联性和相互影响。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6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计算基本统计量。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6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计算关键时序指标的平均值和标准差等基本统计量，评估数据的稳定性和离散程度。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03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可视化大屏实现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470106" y="2469057"/>
            <a:ext cx="9251949" cy="3715841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设计数据图表。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选择折线图、柱状图、饼图、雷达图以及滚动屏来展示数据分析结果，并使用echarts.min.js库来绘制各类图表。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设计大屏的布局和样式。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采用Flexbox布局技术来构建灵活的框架。具体而言，.mainbox容器通过设置display: flex;属性，实现了其内部不同图表和数据区域的灵活排列与对齐。这一布局策略确保了各个区域能够整齐且有序地展示在大屏之上；选择一致的配色方案，以科技风的蓝绿色系作为大屏的主色调，确保图表和数据区域的颜色和谐；设计适当的图标，如切换年份的按钮增加了白色阴影，看上去更具真实感，数据量大的折线图增加半透明的滑块图标，饼状图和雷达图设置不同颜色的图例，提高了信息的可读性等。 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1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03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可视化大屏实现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470106" y="2598597"/>
            <a:ext cx="9251949" cy="3715841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实现大屏的交互功能。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2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利用HTML、CSS和JavaScript以及Echart库和jQuery库实现大屏的交互功能。如使用JavaScript监听按钮切换图表数据、展示提示信息、缩放图表与字体、滑动查看数据窗口；用CSS实现交互时鼠标的悬停效果以及滚动条模拟效果；用HTML实现实时时间显示，利用jquery.limarquee.js插件实现数据的列表项向上滚动显示等。同时进行了点击按钮时改变按钮颜色、可以自由拖动滚动屏等细节设计。 </a:t>
            </a:r>
            <a:endParaRPr kumimoji="0" lang="zh-CN" altLang="en-US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04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测试与评估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320391" y="2514828"/>
            <a:ext cx="9551258" cy="3458510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对可视化大屏进行全面的测试。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确保了所有图表和数据区域正确展示，数据准确无误；所有交互功能，如按钮点击、数据过滤等功能正常；测试了大屏在不同浏览器（360浏览器、Google、Microsoft Edge、华为浏览器）上的显示效果和功能表现。 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根据测试结果对大屏进行优化和改进。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针对测试中发现的功能错误和性能问题，进行代码修复和优化，确保大屏的稳定性和准确性。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32180" y="2499360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520190" y="4836795"/>
            <a:ext cx="400685" cy="3975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4265" y="2461895"/>
            <a:ext cx="3877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E3863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项目创新点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E3863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97034" y="3564467"/>
            <a:ext cx="2123834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innovation point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1685" y="2009775"/>
            <a:ext cx="2862580" cy="3989705"/>
            <a:chOff x="2127" y="3222"/>
            <a:chExt cx="4508" cy="6283"/>
          </a:xfrm>
        </p:grpSpPr>
        <p:pic>
          <p:nvPicPr>
            <p:cNvPr id="5" name="图片 4" descr="QQ图片20220106181402"/>
            <p:cNvPicPr>
              <a:picLocks noChangeAspect="1"/>
            </p:cNvPicPr>
            <p:nvPr/>
          </p:nvPicPr>
          <p:blipFill>
            <a:blip r:embed="rId2"/>
            <a:srcRect l="74417" t="6019" r="10990" b="68250"/>
            <a:stretch>
              <a:fillRect/>
            </a:stretch>
          </p:blipFill>
          <p:spPr>
            <a:xfrm rot="5700000">
              <a:off x="2110" y="3238"/>
              <a:ext cx="4359" cy="432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944" y="3835"/>
              <a:ext cx="3691" cy="567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03</a:t>
              </a:r>
              <a:endPara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6" name="六边形 115"/>
          <p:cNvSpPr/>
          <p:nvPr>
            <p:custDataLst>
              <p:tags r:id="rId2"/>
            </p:custDataLst>
          </p:nvPr>
        </p:nvSpPr>
        <p:spPr>
          <a:xfrm>
            <a:off x="6161425" y="1649075"/>
            <a:ext cx="1660525" cy="1495425"/>
          </a:xfrm>
          <a:prstGeom prst="hexagon">
            <a:avLst/>
          </a:prstGeom>
          <a:solidFill>
            <a:srgbClr val="767171">
              <a:alpha val="100000"/>
            </a:srgbClr>
          </a:solidFill>
          <a:ln>
            <a:noFill/>
          </a:ln>
        </p:spPr>
        <p:style>
          <a:lnRef idx="2">
            <a:srgbClr val="FD868E">
              <a:shade val="50000"/>
            </a:srgbClr>
          </a:lnRef>
          <a:fillRef idx="1">
            <a:srgbClr val="FD868E"/>
          </a:fillRef>
          <a:effectRef idx="0">
            <a:srgbClr val="FD868E"/>
          </a:effectRef>
          <a:fontRef idx="minor">
            <a:srgbClr val="F7FBF8"/>
          </a:fontRef>
        </p:style>
        <p:txBody>
          <a:bodyPr rtlCol="0" anchor="ctr"/>
          <a:p>
            <a:pPr algn="ctr"/>
            <a:endParaRPr lang="zh-CN" altLang="en-US">
              <a:solidFill>
                <a:srgbClr val="F7FBF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>
            <p:custDataLst>
              <p:tags r:id="rId3"/>
            </p:custDataLst>
          </p:nvPr>
        </p:nvSpPr>
        <p:spPr>
          <a:xfrm>
            <a:off x="3335040" y="3176229"/>
            <a:ext cx="5521960" cy="71628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sz="2800" b="1" spc="30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数据可视化大屏</a:t>
            </a:r>
            <a:endParaRPr lang="zh-CN" altLang="en-US" sz="2800" b="1" spc="30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18" name="六边形 117"/>
          <p:cNvSpPr/>
          <p:nvPr>
            <p:custDataLst>
              <p:tags r:id="rId4"/>
            </p:custDataLst>
          </p:nvPr>
        </p:nvSpPr>
        <p:spPr>
          <a:xfrm>
            <a:off x="4359930" y="3694410"/>
            <a:ext cx="1660525" cy="1495425"/>
          </a:xfrm>
          <a:prstGeom prst="hexagon">
            <a:avLst/>
          </a:prstGeom>
          <a:solidFill>
            <a:srgbClr val="2E75B6">
              <a:alpha val="100000"/>
            </a:srgbClr>
          </a:solidFill>
          <a:ln>
            <a:noFill/>
          </a:ln>
        </p:spPr>
        <p:style>
          <a:lnRef idx="2">
            <a:srgbClr val="FD868E">
              <a:shade val="50000"/>
            </a:srgbClr>
          </a:lnRef>
          <a:fillRef idx="1">
            <a:srgbClr val="FD868E"/>
          </a:fillRef>
          <a:effectRef idx="0">
            <a:srgbClr val="FD868E"/>
          </a:effectRef>
          <a:fontRef idx="minor">
            <a:srgbClr val="F7FBF8"/>
          </a:fontRef>
        </p:style>
        <p:txBody>
          <a:bodyPr rtlCol="0" anchor="ctr"/>
          <a:p>
            <a:pPr algn="ctr"/>
            <a:endParaRPr lang="zh-CN" altLang="en-US">
              <a:solidFill>
                <a:srgbClr val="F7FBF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>
            <p:custDataLst>
              <p:tags r:id="rId5"/>
            </p:custDataLst>
          </p:nvPr>
        </p:nvSpPr>
        <p:spPr>
          <a:xfrm>
            <a:off x="2392065" y="1695430"/>
            <a:ext cx="1670050" cy="42164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b="1" spc="30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直观性</a:t>
            </a:r>
            <a:endParaRPr b="1">
              <a:solidFill>
                <a:srgbClr val="24487D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0" name="文本框 119"/>
          <p:cNvSpPr txBox="1"/>
          <p:nvPr>
            <p:custDataLst>
              <p:tags r:id="rId6"/>
            </p:custDataLst>
          </p:nvPr>
        </p:nvSpPr>
        <p:spPr>
          <a:xfrm>
            <a:off x="1498970" y="2223115"/>
            <a:ext cx="2488489" cy="1310430"/>
          </a:xfrm>
          <a:prstGeom prst="rect">
            <a:avLst/>
          </a:prstGeom>
          <a:noFill/>
        </p:spPr>
        <p:txBody>
          <a:bodyPr wrap="square" bIns="46990" rtlCol="0">
            <a:normAutofit/>
          </a:bodyPr>
          <a:p>
            <a:pPr indent="-457200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b="1" spc="15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借助多种图表，将原本复杂、抽象的数据直观且富有吸引力地展示出来。使之能迅速捕捉数据中的关键信息，洞察数据背后隐藏的趋势、规律。</a:t>
            </a:r>
            <a:endParaRPr lang="zh-CN" altLang="en-US" sz="1200" b="1" spc="15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1" name="文本框 120"/>
          <p:cNvSpPr txBox="1"/>
          <p:nvPr>
            <p:custDataLst>
              <p:tags r:id="rId7"/>
            </p:custDataLst>
          </p:nvPr>
        </p:nvSpPr>
        <p:spPr>
          <a:xfrm>
            <a:off x="2399685" y="3749655"/>
            <a:ext cx="1670050" cy="42164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ctr"/>
            <a:r>
              <a:rPr lang="zh-CN" altLang="en-US" b="1" spc="30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交互性</a:t>
            </a:r>
            <a:endParaRPr lang="zh-CN" altLang="en-US" b="1" spc="30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2" name="文本框 121"/>
          <p:cNvSpPr txBox="1"/>
          <p:nvPr>
            <p:custDataLst>
              <p:tags r:id="rId8"/>
            </p:custDataLst>
          </p:nvPr>
        </p:nvSpPr>
        <p:spPr>
          <a:xfrm>
            <a:off x="1611219" y="4256393"/>
            <a:ext cx="2378765" cy="1273658"/>
          </a:xfrm>
          <a:prstGeom prst="rect">
            <a:avLst/>
          </a:prstGeom>
          <a:noFill/>
        </p:spPr>
        <p:txBody>
          <a:bodyPr wrap="square" bIns="46990" rtlCol="0">
            <a:normAutofit/>
          </a:bodyPr>
          <a:p>
            <a:pPr indent="-457200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b="1" spc="15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融入了先进的交互技术，用户只需移动鼠标就可以展现细节数据等操作，进一步挖掘数据的深层价值。</a:t>
            </a:r>
            <a:endParaRPr lang="zh-CN" altLang="en-US" sz="1200" b="1" spc="15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3" name="文本框 122"/>
          <p:cNvSpPr txBox="1"/>
          <p:nvPr>
            <p:custDataLst>
              <p:tags r:id="rId9"/>
            </p:custDataLst>
          </p:nvPr>
        </p:nvSpPr>
        <p:spPr>
          <a:xfrm>
            <a:off x="8129925" y="1649075"/>
            <a:ext cx="1670050" cy="42164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spc="30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高效性</a:t>
            </a:r>
            <a:endParaRPr lang="zh-CN" altLang="en-US" b="1" spc="30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4" name="文本框 123"/>
          <p:cNvSpPr txBox="1"/>
          <p:nvPr>
            <p:custDataLst>
              <p:tags r:id="rId10"/>
            </p:custDataLst>
          </p:nvPr>
        </p:nvSpPr>
        <p:spPr>
          <a:xfrm>
            <a:off x="8141987" y="2116871"/>
            <a:ext cx="2490766" cy="1311695"/>
          </a:xfrm>
          <a:prstGeom prst="rect">
            <a:avLst/>
          </a:prstGeom>
          <a:noFill/>
        </p:spPr>
        <p:txBody>
          <a:bodyPr wrap="square" bIns="46990" rtlCol="0">
            <a:normAutofit fontScale="90000" lnSpcReduction="10000"/>
          </a:bodyPr>
          <a:p>
            <a:pPr indent="-457200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b="1" spc="15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在有限的物理空间内同时容纳并展示海量的数据信息。只需简单操作即可轻松切换视角，全面审视数据在不同维度、不同时间段的表现，为精准决策提供了强有力的支持</a:t>
            </a:r>
            <a:r>
              <a:rPr lang="zh-CN" altLang="en-US" sz="1200" b="1" spc="150">
                <a:solidFill>
                  <a:srgbClr val="24487D"/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  <a:endParaRPr lang="zh-CN" altLang="en-US" sz="1200" b="1" spc="150">
              <a:solidFill>
                <a:srgbClr val="24487D"/>
              </a:solidFill>
              <a:uFillTx/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25" name="文本框 124"/>
          <p:cNvSpPr txBox="1"/>
          <p:nvPr>
            <p:custDataLst>
              <p:tags r:id="rId11"/>
            </p:custDataLst>
          </p:nvPr>
        </p:nvSpPr>
        <p:spPr>
          <a:xfrm>
            <a:off x="8129925" y="3725525"/>
            <a:ext cx="1670050" cy="42164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marL="0" indent="0" algn="ctr" defTabSz="0" rtl="0" eaLnBrk="1" latinLnBrk="0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spc="30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多维度</a:t>
            </a:r>
            <a:endParaRPr lang="zh-CN" altLang="en-US" b="1" spc="30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12"/>
            </p:custDataLst>
          </p:nvPr>
        </p:nvSpPr>
        <p:spPr>
          <a:xfrm>
            <a:off x="8129922" y="4147160"/>
            <a:ext cx="2490747" cy="2091777"/>
          </a:xfrm>
          <a:prstGeom prst="rect">
            <a:avLst/>
          </a:prstGeom>
          <a:noFill/>
        </p:spPr>
        <p:txBody>
          <a:bodyPr wrap="square" bIns="46990" rtlCol="0">
            <a:normAutofit fontScale="95000"/>
          </a:bodyPr>
          <a:p>
            <a:pPr indent="-457200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b="1" spc="150">
                <a:solidFill>
                  <a:srgbClr val="24487D"/>
                </a:solidFill>
                <a:uFillTx/>
                <a:latin typeface="微软雅黑 Light" panose="020B0502040204020203" charset="-122"/>
                <a:ea typeface="微软雅黑 Light" panose="020B0502040204020203" charset="-122"/>
              </a:rPr>
              <a:t>为了全面展现数据的多样性，从时间维度深入剖析各类数据的独特特征和演变趋势。旨在协助用户从多个视角洞悉当前状况，从而获取更全面的认知。通过时间序列分析，用户不仅能够观察到数据随时间的波动情况，还能揭示其背后的周期性以及潜在的增长或衰退模式。</a:t>
            </a:r>
            <a:endParaRPr lang="zh-CN" altLang="en-US" sz="1200" b="1" spc="150">
              <a:solidFill>
                <a:srgbClr val="24487D"/>
              </a:solidFill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29" name="六边形 128"/>
          <p:cNvSpPr/>
          <p:nvPr>
            <p:custDataLst>
              <p:tags r:id="rId13"/>
            </p:custDataLst>
          </p:nvPr>
        </p:nvSpPr>
        <p:spPr>
          <a:xfrm>
            <a:off x="4359930" y="1649075"/>
            <a:ext cx="1660525" cy="1495425"/>
          </a:xfrm>
          <a:prstGeom prst="hexagon">
            <a:avLst/>
          </a:prstGeom>
          <a:solidFill>
            <a:srgbClr val="F4B183">
              <a:alpha val="100000"/>
            </a:srgbClr>
          </a:solidFill>
          <a:ln>
            <a:noFill/>
          </a:ln>
        </p:spPr>
        <p:style>
          <a:lnRef idx="2">
            <a:srgbClr val="FD868E">
              <a:shade val="50000"/>
            </a:srgbClr>
          </a:lnRef>
          <a:fillRef idx="1">
            <a:srgbClr val="FD868E"/>
          </a:fillRef>
          <a:effectRef idx="0">
            <a:srgbClr val="FD868E"/>
          </a:effectRef>
          <a:fontRef idx="minor">
            <a:srgbClr val="F7FBF8"/>
          </a:fontRef>
        </p:style>
        <p:txBody>
          <a:bodyPr rtlCol="0" anchor="ctr"/>
          <a:p>
            <a:pPr algn="ctr"/>
            <a:endParaRPr lang="zh-CN" altLang="en-US">
              <a:solidFill>
                <a:srgbClr val="F7FBF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0" name="图片 129" descr="未标题-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58685" y="1805285"/>
            <a:ext cx="1240155" cy="1162050"/>
          </a:xfrm>
          <a:prstGeom prst="rect">
            <a:avLst/>
          </a:prstGeom>
        </p:spPr>
      </p:pic>
      <p:pic>
        <p:nvPicPr>
          <p:cNvPr id="131" name="图片 130" descr="未标题-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72245" y="1816080"/>
            <a:ext cx="1240155" cy="1162050"/>
          </a:xfrm>
          <a:prstGeom prst="rect">
            <a:avLst/>
          </a:prstGeom>
        </p:spPr>
      </p:pic>
      <p:sp>
        <p:nvSpPr>
          <p:cNvPr id="132" name="六边形 131"/>
          <p:cNvSpPr/>
          <p:nvPr>
            <p:custDataLst>
              <p:tags r:id="rId18"/>
            </p:custDataLst>
          </p:nvPr>
        </p:nvSpPr>
        <p:spPr>
          <a:xfrm>
            <a:off x="6161469" y="3725855"/>
            <a:ext cx="1660525" cy="1495425"/>
          </a:xfrm>
          <a:prstGeom prst="hexagon">
            <a:avLst/>
          </a:prstGeom>
          <a:solidFill>
            <a:srgbClr val="EEC8DF">
              <a:lumMod val="90000"/>
            </a:srgbClr>
          </a:solidFill>
          <a:ln>
            <a:noFill/>
          </a:ln>
        </p:spPr>
        <p:style>
          <a:lnRef idx="2">
            <a:srgbClr val="FD868E">
              <a:shade val="50000"/>
            </a:srgbClr>
          </a:lnRef>
          <a:fillRef idx="1">
            <a:srgbClr val="FD868E"/>
          </a:fillRef>
          <a:effectRef idx="0">
            <a:srgbClr val="FD868E"/>
          </a:effectRef>
          <a:fontRef idx="minor">
            <a:srgbClr val="F7FBF8"/>
          </a:fontRef>
        </p:style>
        <p:txBody>
          <a:bodyPr rtlCol="0" anchor="ctr"/>
          <a:p>
            <a:pPr algn="ctr"/>
            <a:endParaRPr lang="zh-CN" altLang="en-US">
              <a:solidFill>
                <a:srgbClr val="F7FBF8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3" name="图片 132" descr="未标题-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1770" y="3892530"/>
            <a:ext cx="1240155" cy="1162050"/>
          </a:xfrm>
          <a:prstGeom prst="rect">
            <a:avLst/>
          </a:prstGeom>
        </p:spPr>
      </p:pic>
      <p:pic>
        <p:nvPicPr>
          <p:cNvPr id="134" name="图片 133" descr="未标题-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70115" y="3860780"/>
            <a:ext cx="1240155" cy="1162050"/>
          </a:xfrm>
          <a:prstGeom prst="rect">
            <a:avLst/>
          </a:prstGeom>
        </p:spPr>
      </p:pic>
      <p:pic>
        <p:nvPicPr>
          <p:cNvPr id="135" name="图片 134" descr="333639373138363b343435303739393bbbe1bcc6cafdbedd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15475" y="4262735"/>
            <a:ext cx="371475" cy="371475"/>
          </a:xfrm>
          <a:prstGeom prst="rect">
            <a:avLst/>
          </a:prstGeom>
        </p:spPr>
      </p:pic>
      <p:pic>
        <p:nvPicPr>
          <p:cNvPr id="136" name="图片 135" descr="333639373138363b343435303830323bb9a4d7f7d7f7b7e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16110" y="2230735"/>
            <a:ext cx="371475" cy="371475"/>
          </a:xfrm>
          <a:prstGeom prst="rect">
            <a:avLst/>
          </a:prstGeom>
        </p:spPr>
      </p:pic>
      <p:pic>
        <p:nvPicPr>
          <p:cNvPr id="137" name="图片 136" descr="333639373138363b343435303830393bc8d5b3a3cac2ceef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94295" y="2223115"/>
            <a:ext cx="371475" cy="371475"/>
          </a:xfrm>
          <a:prstGeom prst="rect">
            <a:avLst/>
          </a:prstGeom>
        </p:spPr>
      </p:pic>
      <p:pic>
        <p:nvPicPr>
          <p:cNvPr id="138" name="图片 137" descr="333639373138363b343435303832363bb2bfc3c5c1aacfb5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004455" y="4256385"/>
            <a:ext cx="371475" cy="371475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4730452" y="688697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创新点</a:t>
            </a:r>
            <a:endParaRPr sz="32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4" name="椭圆 23"/>
          <p:cNvSpPr/>
          <p:nvPr/>
        </p:nvSpPr>
        <p:spPr>
          <a:xfrm>
            <a:off x="1675765" y="1753235"/>
            <a:ext cx="3968115" cy="3977005"/>
          </a:xfrm>
          <a:prstGeom prst="ellipse">
            <a:avLst/>
          </a:prstGeom>
          <a:solidFill>
            <a:srgbClr val="24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Oval 8"/>
          <p:cNvSpPr/>
          <p:nvPr>
            <p:custDataLst>
              <p:tags r:id="rId2"/>
            </p:custDataLst>
          </p:nvPr>
        </p:nvSpPr>
        <p:spPr>
          <a:xfrm>
            <a:off x="5712475" y="2307580"/>
            <a:ext cx="509270" cy="509905"/>
          </a:xfrm>
          <a:prstGeom prst="ellipse">
            <a:avLst/>
          </a:prstGeom>
          <a:solidFill>
            <a:srgbClr val="24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9518D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4" name="Freeform 10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5855327" y="2437146"/>
            <a:ext cx="223520" cy="27051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951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1"/>
          <p:cNvSpPr txBox="1"/>
          <p:nvPr>
            <p:custDataLst>
              <p:tags r:id="rId4"/>
            </p:custDataLst>
          </p:nvPr>
        </p:nvSpPr>
        <p:spPr>
          <a:xfrm>
            <a:off x="6221699" y="2256225"/>
            <a:ext cx="177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页面布局</a:t>
            </a:r>
            <a:endParaRPr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6" name="文本框2"/>
          <p:cNvSpPr/>
          <p:nvPr>
            <p:custDataLst>
              <p:tags r:id="rId5"/>
            </p:custDataLst>
          </p:nvPr>
        </p:nvSpPr>
        <p:spPr>
          <a:xfrm>
            <a:off x="6221699" y="2603018"/>
            <a:ext cx="5141597" cy="92202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我们将所创作出的表格以最赏心悦目的形式展现，既不显得过于臃肿，也不会过于单调，达到最好的配比方式，配合适当的背景，展现数据的奥秘。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7" name="Oval 12"/>
          <p:cNvSpPr/>
          <p:nvPr>
            <p:custDataLst>
              <p:tags r:id="rId6"/>
            </p:custDataLst>
          </p:nvPr>
        </p:nvSpPr>
        <p:spPr>
          <a:xfrm>
            <a:off x="5869305" y="4126865"/>
            <a:ext cx="509270" cy="509905"/>
          </a:xfrm>
          <a:prstGeom prst="ellipse">
            <a:avLst/>
          </a:prstGeom>
          <a:solidFill>
            <a:srgbClr val="24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9518D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8" name="Freeform 11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988050" y="4240530"/>
            <a:ext cx="272415" cy="267335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29518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9" name="文本框1"/>
          <p:cNvSpPr txBox="1"/>
          <p:nvPr>
            <p:custDataLst>
              <p:tags r:id="rId8"/>
            </p:custDataLst>
          </p:nvPr>
        </p:nvSpPr>
        <p:spPr>
          <a:xfrm>
            <a:off x="6378586" y="3987619"/>
            <a:ext cx="177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数据联动</a:t>
            </a:r>
            <a:endParaRPr lang="zh-CN" altLang="en-US" sz="2000" b="1" noProof="0" dirty="0">
              <a:ln>
                <a:noFill/>
              </a:ln>
              <a:solidFill>
                <a:srgbClr val="24487D"/>
              </a:solidFill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0" name="文本框2"/>
          <p:cNvSpPr/>
          <p:nvPr>
            <p:custDataLst>
              <p:tags r:id="rId9"/>
            </p:custDataLst>
          </p:nvPr>
        </p:nvSpPr>
        <p:spPr>
          <a:xfrm>
            <a:off x="6378586" y="4353119"/>
            <a:ext cx="4950695" cy="662619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我们将在同一时序下的代表不同信息的数据进行一个总体联动，即通过各方面数据展现出的特点，进行综合分析，以更加全面的角度展现现状。</a:t>
            </a:r>
            <a:endParaRPr lang="zh-CN" altLang="en-US" sz="1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pic>
        <p:nvPicPr>
          <p:cNvPr id="27" name="图片 26" descr="stil-zv5QSKaP8G8-unsplash"/>
          <p:cNvPicPr>
            <a:picLocks noChangeAspect="1"/>
          </p:cNvPicPr>
          <p:nvPr/>
        </p:nvPicPr>
        <p:blipFill>
          <a:blip r:embed="rId10"/>
          <a:srcRect l="1050" t="14651" r="1034" b="19664"/>
          <a:stretch>
            <a:fillRect/>
          </a:stretch>
        </p:blipFill>
        <p:spPr>
          <a:xfrm>
            <a:off x="1525905" y="1753235"/>
            <a:ext cx="3968115" cy="39770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249" h="6263">
                <a:moveTo>
                  <a:pt x="3125" y="0"/>
                </a:moveTo>
                <a:cubicBezTo>
                  <a:pt x="4850" y="0"/>
                  <a:pt x="6249" y="1402"/>
                  <a:pt x="6249" y="3132"/>
                </a:cubicBezTo>
                <a:cubicBezTo>
                  <a:pt x="6249" y="4861"/>
                  <a:pt x="4850" y="6263"/>
                  <a:pt x="3125" y="6263"/>
                </a:cubicBezTo>
                <a:cubicBezTo>
                  <a:pt x="1399" y="6263"/>
                  <a:pt x="0" y="4861"/>
                  <a:pt x="0" y="3132"/>
                </a:cubicBezTo>
                <a:cubicBezTo>
                  <a:pt x="0" y="1402"/>
                  <a:pt x="1399" y="0"/>
                  <a:pt x="3125" y="0"/>
                </a:cubicBez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773613" y="645517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创新点</a:t>
            </a:r>
            <a:endParaRPr sz="32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32180" y="2499360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520190" y="4836795"/>
            <a:ext cx="400685" cy="3975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4265" y="2461895"/>
            <a:ext cx="3877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E3863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项目成果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E3863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98693" y="3654260"/>
            <a:ext cx="1405493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result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1685" y="2009775"/>
            <a:ext cx="2862580" cy="3999865"/>
            <a:chOff x="2127" y="3222"/>
            <a:chExt cx="4508" cy="6299"/>
          </a:xfrm>
        </p:grpSpPr>
        <p:pic>
          <p:nvPicPr>
            <p:cNvPr id="5" name="图片 4" descr="QQ图片20220106181402"/>
            <p:cNvPicPr>
              <a:picLocks noChangeAspect="1"/>
            </p:cNvPicPr>
            <p:nvPr/>
          </p:nvPicPr>
          <p:blipFill>
            <a:blip r:embed="rId2"/>
            <a:srcRect l="74417" t="6019" r="10990" b="68250"/>
            <a:stretch>
              <a:fillRect/>
            </a:stretch>
          </p:blipFill>
          <p:spPr>
            <a:xfrm rot="5700000">
              <a:off x="2110" y="3238"/>
              <a:ext cx="4359" cy="432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856" y="3851"/>
              <a:ext cx="3779" cy="567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04</a:t>
              </a:r>
              <a:endPara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MU"/>
          <p:cNvSpPr/>
          <p:nvPr>
            <p:custDataLst>
              <p:tags r:id="rId2"/>
            </p:custDataLst>
          </p:nvPr>
        </p:nvSpPr>
        <p:spPr>
          <a:xfrm>
            <a:off x="2922270" y="1718310"/>
            <a:ext cx="1888490" cy="2298065"/>
          </a:xfrm>
          <a:custGeom>
            <a:avLst/>
            <a:gdLst>
              <a:gd name="connsiteX0" fmla="*/ 733733 w 1467465"/>
              <a:gd name="connsiteY0" fmla="*/ 0 h 1784485"/>
              <a:gd name="connsiteX1" fmla="*/ 1252560 w 1467465"/>
              <a:gd name="connsiteY1" fmla="*/ 214906 h 1784485"/>
              <a:gd name="connsiteX2" fmla="*/ 1252560 w 1467465"/>
              <a:gd name="connsiteY2" fmla="*/ 1252562 h 1784485"/>
              <a:gd name="connsiteX3" fmla="*/ 926460 w 1467465"/>
              <a:gd name="connsiteY3" fmla="*/ 1578661 h 1784485"/>
              <a:gd name="connsiteX4" fmla="*/ 787140 w 1467465"/>
              <a:gd name="connsiteY4" fmla="*/ 1756957 h 1784485"/>
              <a:gd name="connsiteX5" fmla="*/ 733733 w 1467465"/>
              <a:gd name="connsiteY5" fmla="*/ 1784303 h 1784485"/>
              <a:gd name="connsiteX6" fmla="*/ 732256 w 1467465"/>
              <a:gd name="connsiteY6" fmla="*/ 1784485 h 1784485"/>
              <a:gd name="connsiteX7" fmla="*/ 680326 w 1467465"/>
              <a:gd name="connsiteY7" fmla="*/ 1756957 h 1784485"/>
              <a:gd name="connsiteX8" fmla="*/ 541005 w 1467465"/>
              <a:gd name="connsiteY8" fmla="*/ 1578661 h 1784485"/>
              <a:gd name="connsiteX9" fmla="*/ 214905 w 1467465"/>
              <a:gd name="connsiteY9" fmla="*/ 1252561 h 1784485"/>
              <a:gd name="connsiteX10" fmla="*/ 214905 w 1467465"/>
              <a:gd name="connsiteY10" fmla="*/ 214906 h 1784485"/>
              <a:gd name="connsiteX11" fmla="*/ 733733 w 1467465"/>
              <a:gd name="connsiteY11" fmla="*/ 0 h 17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7465" h="1784485">
                <a:moveTo>
                  <a:pt x="733733" y="0"/>
                </a:moveTo>
                <a:cubicBezTo>
                  <a:pt x="921511" y="0"/>
                  <a:pt x="1109290" y="71635"/>
                  <a:pt x="1252560" y="214906"/>
                </a:cubicBezTo>
                <a:cubicBezTo>
                  <a:pt x="1539101" y="501447"/>
                  <a:pt x="1539101" y="966021"/>
                  <a:pt x="1252560" y="1252562"/>
                </a:cubicBezTo>
                <a:lnTo>
                  <a:pt x="926460" y="1578661"/>
                </a:lnTo>
                <a:lnTo>
                  <a:pt x="787140" y="1756957"/>
                </a:lnTo>
                <a:cubicBezTo>
                  <a:pt x="772424" y="1775790"/>
                  <a:pt x="753016" y="1784959"/>
                  <a:pt x="733733" y="1784303"/>
                </a:cubicBezTo>
                <a:cubicBezTo>
                  <a:pt x="733243" y="1784478"/>
                  <a:pt x="732749" y="1784485"/>
                  <a:pt x="732256" y="1784485"/>
                </a:cubicBezTo>
                <a:cubicBezTo>
                  <a:pt x="713461" y="1784484"/>
                  <a:pt x="694666" y="1775308"/>
                  <a:pt x="680326" y="1756957"/>
                </a:cubicBezTo>
                <a:lnTo>
                  <a:pt x="541005" y="1578661"/>
                </a:lnTo>
                <a:lnTo>
                  <a:pt x="214905" y="1252561"/>
                </a:lnTo>
                <a:cubicBezTo>
                  <a:pt x="-71636" y="966020"/>
                  <a:pt x="-71636" y="501447"/>
                  <a:pt x="214905" y="214906"/>
                </a:cubicBezTo>
                <a:cubicBezTo>
                  <a:pt x="358176" y="71635"/>
                  <a:pt x="545954" y="0"/>
                  <a:pt x="733733" y="0"/>
                </a:cubicBezTo>
                <a:close/>
              </a:path>
            </a:pathLst>
          </a:custGeom>
          <a:solidFill>
            <a:srgbClr val="24487D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8"/>
          <p:cNvSpPr/>
          <p:nvPr>
            <p:custDataLst>
              <p:tags r:id="rId3"/>
            </p:custDataLst>
          </p:nvPr>
        </p:nvSpPr>
        <p:spPr>
          <a:xfrm>
            <a:off x="3054350" y="1861185"/>
            <a:ext cx="1596390" cy="1595755"/>
          </a:xfrm>
          <a:prstGeom prst="ellipse">
            <a:avLst/>
          </a:prstGeom>
          <a:solidFill>
            <a:sysClr val="window" lastClr="FFFFFF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4" name="MU"/>
          <p:cNvSpPr/>
          <p:nvPr>
            <p:custDataLst>
              <p:tags r:id="rId4"/>
            </p:custDataLst>
          </p:nvPr>
        </p:nvSpPr>
        <p:spPr>
          <a:xfrm>
            <a:off x="6839609" y="1721531"/>
            <a:ext cx="1848553" cy="2256781"/>
          </a:xfrm>
          <a:custGeom>
            <a:avLst/>
            <a:gdLst>
              <a:gd name="connsiteX0" fmla="*/ 733733 w 1467465"/>
              <a:gd name="connsiteY0" fmla="*/ 0 h 1784485"/>
              <a:gd name="connsiteX1" fmla="*/ 1252560 w 1467465"/>
              <a:gd name="connsiteY1" fmla="*/ 214906 h 1784485"/>
              <a:gd name="connsiteX2" fmla="*/ 1252560 w 1467465"/>
              <a:gd name="connsiteY2" fmla="*/ 1252562 h 1784485"/>
              <a:gd name="connsiteX3" fmla="*/ 926460 w 1467465"/>
              <a:gd name="connsiteY3" fmla="*/ 1578661 h 1784485"/>
              <a:gd name="connsiteX4" fmla="*/ 787140 w 1467465"/>
              <a:gd name="connsiteY4" fmla="*/ 1756957 h 1784485"/>
              <a:gd name="connsiteX5" fmla="*/ 733733 w 1467465"/>
              <a:gd name="connsiteY5" fmla="*/ 1784303 h 1784485"/>
              <a:gd name="connsiteX6" fmla="*/ 732256 w 1467465"/>
              <a:gd name="connsiteY6" fmla="*/ 1784485 h 1784485"/>
              <a:gd name="connsiteX7" fmla="*/ 680326 w 1467465"/>
              <a:gd name="connsiteY7" fmla="*/ 1756957 h 1784485"/>
              <a:gd name="connsiteX8" fmla="*/ 541005 w 1467465"/>
              <a:gd name="connsiteY8" fmla="*/ 1578661 h 1784485"/>
              <a:gd name="connsiteX9" fmla="*/ 214905 w 1467465"/>
              <a:gd name="connsiteY9" fmla="*/ 1252561 h 1784485"/>
              <a:gd name="connsiteX10" fmla="*/ 214905 w 1467465"/>
              <a:gd name="connsiteY10" fmla="*/ 214906 h 1784485"/>
              <a:gd name="connsiteX11" fmla="*/ 733733 w 1467465"/>
              <a:gd name="connsiteY11" fmla="*/ 0 h 178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7465" h="1784485">
                <a:moveTo>
                  <a:pt x="733733" y="0"/>
                </a:moveTo>
                <a:cubicBezTo>
                  <a:pt x="921511" y="0"/>
                  <a:pt x="1109290" y="71635"/>
                  <a:pt x="1252560" y="214906"/>
                </a:cubicBezTo>
                <a:cubicBezTo>
                  <a:pt x="1539101" y="501447"/>
                  <a:pt x="1539101" y="966021"/>
                  <a:pt x="1252560" y="1252562"/>
                </a:cubicBezTo>
                <a:lnTo>
                  <a:pt x="926460" y="1578661"/>
                </a:lnTo>
                <a:lnTo>
                  <a:pt x="787140" y="1756957"/>
                </a:lnTo>
                <a:cubicBezTo>
                  <a:pt x="772424" y="1775790"/>
                  <a:pt x="753016" y="1784959"/>
                  <a:pt x="733733" y="1784303"/>
                </a:cubicBezTo>
                <a:cubicBezTo>
                  <a:pt x="733243" y="1784478"/>
                  <a:pt x="732749" y="1784485"/>
                  <a:pt x="732256" y="1784485"/>
                </a:cubicBezTo>
                <a:cubicBezTo>
                  <a:pt x="713461" y="1784484"/>
                  <a:pt x="694666" y="1775308"/>
                  <a:pt x="680326" y="1756957"/>
                </a:cubicBezTo>
                <a:lnTo>
                  <a:pt x="541005" y="1578661"/>
                </a:lnTo>
                <a:lnTo>
                  <a:pt x="214905" y="1252561"/>
                </a:lnTo>
                <a:cubicBezTo>
                  <a:pt x="-71636" y="966020"/>
                  <a:pt x="-71636" y="501447"/>
                  <a:pt x="214905" y="214906"/>
                </a:cubicBezTo>
                <a:cubicBezTo>
                  <a:pt x="358176" y="71635"/>
                  <a:pt x="545954" y="0"/>
                  <a:pt x="733733" y="0"/>
                </a:cubicBezTo>
                <a:close/>
              </a:path>
            </a:pathLst>
          </a:custGeom>
          <a:solidFill>
            <a:srgbClr val="24487D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6" name="8"/>
          <p:cNvSpPr/>
          <p:nvPr>
            <p:custDataLst>
              <p:tags r:id="rId5"/>
            </p:custDataLst>
          </p:nvPr>
        </p:nvSpPr>
        <p:spPr>
          <a:xfrm>
            <a:off x="6973288" y="1861232"/>
            <a:ext cx="1579982" cy="1614456"/>
          </a:xfrm>
          <a:prstGeom prst="ellipse">
            <a:avLst/>
          </a:prstGeom>
          <a:solidFill>
            <a:sysClr val="window" lastClr="FFFFFF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8"/>
          <p:cNvSpPr/>
          <p:nvPr>
            <p:custDataLst>
              <p:tags r:id="rId6"/>
            </p:custDataLst>
          </p:nvPr>
        </p:nvSpPr>
        <p:spPr>
          <a:xfrm>
            <a:off x="7409431" y="2300138"/>
            <a:ext cx="709000" cy="736686"/>
          </a:xfrm>
          <a:custGeom>
            <a:avLst/>
            <a:gdLst>
              <a:gd name="connsiteX0" fmla="*/ 192254 w 338138"/>
              <a:gd name="connsiteY0" fmla="*/ 135421 h 335282"/>
              <a:gd name="connsiteX1" fmla="*/ 152810 w 338138"/>
              <a:gd name="connsiteY1" fmla="*/ 151158 h 335282"/>
              <a:gd name="connsiteX2" fmla="*/ 152810 w 338138"/>
              <a:gd name="connsiteY2" fmla="*/ 229842 h 335282"/>
              <a:gd name="connsiteX3" fmla="*/ 232697 w 338138"/>
              <a:gd name="connsiteY3" fmla="*/ 229842 h 335282"/>
              <a:gd name="connsiteX4" fmla="*/ 232697 w 338138"/>
              <a:gd name="connsiteY4" fmla="*/ 151158 h 335282"/>
              <a:gd name="connsiteX5" fmla="*/ 192254 w 338138"/>
              <a:gd name="connsiteY5" fmla="*/ 135421 h 335282"/>
              <a:gd name="connsiteX6" fmla="*/ 238125 w 338138"/>
              <a:gd name="connsiteY6" fmla="*/ 69850 h 335282"/>
              <a:gd name="connsiteX7" fmla="*/ 225425 w 338138"/>
              <a:gd name="connsiteY7" fmla="*/ 80963 h 335282"/>
              <a:gd name="connsiteX8" fmla="*/ 238125 w 338138"/>
              <a:gd name="connsiteY8" fmla="*/ 92076 h 335282"/>
              <a:gd name="connsiteX9" fmla="*/ 250825 w 338138"/>
              <a:gd name="connsiteY9" fmla="*/ 80963 h 335282"/>
              <a:gd name="connsiteX10" fmla="*/ 238125 w 338138"/>
              <a:gd name="connsiteY10" fmla="*/ 69850 h 335282"/>
              <a:gd name="connsiteX11" fmla="*/ 214313 w 338138"/>
              <a:gd name="connsiteY11" fmla="*/ 57150 h 335282"/>
              <a:gd name="connsiteX12" fmla="*/ 263526 w 338138"/>
              <a:gd name="connsiteY12" fmla="*/ 57150 h 335282"/>
              <a:gd name="connsiteX13" fmla="*/ 263526 w 338138"/>
              <a:gd name="connsiteY13" fmla="*/ 106363 h 335282"/>
              <a:gd name="connsiteX14" fmla="*/ 214313 w 338138"/>
              <a:gd name="connsiteY14" fmla="*/ 106363 h 335282"/>
              <a:gd name="connsiteX15" fmla="*/ 49213 w 338138"/>
              <a:gd name="connsiteY15" fmla="*/ 57150 h 335282"/>
              <a:gd name="connsiteX16" fmla="*/ 195263 w 338138"/>
              <a:gd name="connsiteY16" fmla="*/ 57150 h 335282"/>
              <a:gd name="connsiteX17" fmla="*/ 195263 w 338138"/>
              <a:gd name="connsiteY17" fmla="*/ 106363 h 335282"/>
              <a:gd name="connsiteX18" fmla="*/ 49213 w 338138"/>
              <a:gd name="connsiteY18" fmla="*/ 106363 h 335282"/>
              <a:gd name="connsiteX19" fmla="*/ 22225 w 338138"/>
              <a:gd name="connsiteY19" fmla="*/ 28575 h 335282"/>
              <a:gd name="connsiteX20" fmla="*/ 22225 w 338138"/>
              <a:gd name="connsiteY20" fmla="*/ 269875 h 335282"/>
              <a:gd name="connsiteX21" fmla="*/ 241853 w 338138"/>
              <a:gd name="connsiteY21" fmla="*/ 269875 h 335282"/>
              <a:gd name="connsiteX22" fmla="*/ 247114 w 338138"/>
              <a:gd name="connsiteY22" fmla="*/ 259384 h 335282"/>
              <a:gd name="connsiteX23" fmla="*/ 233962 w 338138"/>
              <a:gd name="connsiteY23" fmla="*/ 248892 h 335282"/>
              <a:gd name="connsiteX24" fmla="*/ 155054 w 338138"/>
              <a:gd name="connsiteY24" fmla="*/ 251515 h 335282"/>
              <a:gd name="connsiteX25" fmla="*/ 49843 w 338138"/>
              <a:gd name="connsiteY25" fmla="*/ 251515 h 335282"/>
              <a:gd name="connsiteX26" fmla="*/ 49843 w 338138"/>
              <a:gd name="connsiteY26" fmla="*/ 231844 h 335282"/>
              <a:gd name="connsiteX27" fmla="*/ 135327 w 338138"/>
              <a:gd name="connsiteY27" fmla="*/ 231844 h 335282"/>
              <a:gd name="connsiteX28" fmla="*/ 122175 w 338138"/>
              <a:gd name="connsiteY28" fmla="*/ 201682 h 335282"/>
              <a:gd name="connsiteX29" fmla="*/ 49843 w 338138"/>
              <a:gd name="connsiteY29" fmla="*/ 201682 h 335282"/>
              <a:gd name="connsiteX30" fmla="*/ 49843 w 338138"/>
              <a:gd name="connsiteY30" fmla="*/ 183322 h 335282"/>
              <a:gd name="connsiteX31" fmla="*/ 120860 w 338138"/>
              <a:gd name="connsiteY31" fmla="*/ 183322 h 335282"/>
              <a:gd name="connsiteX32" fmla="*/ 131381 w 338138"/>
              <a:gd name="connsiteY32" fmla="*/ 153159 h 335282"/>
              <a:gd name="connsiteX33" fmla="*/ 49843 w 338138"/>
              <a:gd name="connsiteY33" fmla="*/ 153159 h 335282"/>
              <a:gd name="connsiteX34" fmla="*/ 49843 w 338138"/>
              <a:gd name="connsiteY34" fmla="*/ 134800 h 335282"/>
              <a:gd name="connsiteX35" fmla="*/ 147163 w 338138"/>
              <a:gd name="connsiteY35" fmla="*/ 134800 h 335282"/>
              <a:gd name="connsiteX36" fmla="*/ 243168 w 338138"/>
              <a:gd name="connsiteY36" fmla="*/ 138734 h 335282"/>
              <a:gd name="connsiteX37" fmla="*/ 251059 w 338138"/>
              <a:gd name="connsiteY37" fmla="*/ 231844 h 335282"/>
              <a:gd name="connsiteX38" fmla="*/ 264210 w 338138"/>
              <a:gd name="connsiteY38" fmla="*/ 243647 h 335282"/>
              <a:gd name="connsiteX39" fmla="*/ 272101 w 338138"/>
              <a:gd name="connsiteY39" fmla="*/ 238401 h 335282"/>
              <a:gd name="connsiteX40" fmla="*/ 290513 w 338138"/>
              <a:gd name="connsiteY40" fmla="*/ 256761 h 335282"/>
              <a:gd name="connsiteX41" fmla="*/ 290513 w 338138"/>
              <a:gd name="connsiteY41" fmla="*/ 28575 h 335282"/>
              <a:gd name="connsiteX42" fmla="*/ 22225 w 338138"/>
              <a:gd name="connsiteY42" fmla="*/ 28575 h 335282"/>
              <a:gd name="connsiteX43" fmla="*/ 0 w 338138"/>
              <a:gd name="connsiteY43" fmla="*/ 0 h 335282"/>
              <a:gd name="connsiteX44" fmla="*/ 311721 w 338138"/>
              <a:gd name="connsiteY44" fmla="*/ 0 h 335282"/>
              <a:gd name="connsiteX45" fmla="*/ 311721 w 338138"/>
              <a:gd name="connsiteY45" fmla="*/ 278479 h 335282"/>
              <a:gd name="connsiteX46" fmla="*/ 338138 w 338138"/>
              <a:gd name="connsiteY46" fmla="*/ 304875 h 335282"/>
              <a:gd name="connsiteX47" fmla="*/ 330213 w 338138"/>
              <a:gd name="connsiteY47" fmla="*/ 325992 h 335282"/>
              <a:gd name="connsiteX48" fmla="*/ 307759 w 338138"/>
              <a:gd name="connsiteY48" fmla="*/ 335230 h 335282"/>
              <a:gd name="connsiteX49" fmla="*/ 262850 w 338138"/>
              <a:gd name="connsiteY49" fmla="*/ 291677 h 335282"/>
              <a:gd name="connsiteX50" fmla="*/ 0 w 338138"/>
              <a:gd name="connsiteY50" fmla="*/ 291677 h 335282"/>
              <a:gd name="connsiteX51" fmla="*/ 0 w 338138"/>
              <a:gd name="connsiteY51" fmla="*/ 0 h 3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5282">
                <a:moveTo>
                  <a:pt x="192254" y="135421"/>
                </a:moveTo>
                <a:cubicBezTo>
                  <a:pt x="177774" y="135421"/>
                  <a:pt x="163461" y="140666"/>
                  <a:pt x="152810" y="151158"/>
                </a:cubicBezTo>
                <a:cubicBezTo>
                  <a:pt x="130175" y="173452"/>
                  <a:pt x="130175" y="207548"/>
                  <a:pt x="152810" y="229842"/>
                </a:cubicBezTo>
                <a:cubicBezTo>
                  <a:pt x="174113" y="250825"/>
                  <a:pt x="210062" y="250825"/>
                  <a:pt x="232697" y="229842"/>
                </a:cubicBezTo>
                <a:cubicBezTo>
                  <a:pt x="254000" y="207548"/>
                  <a:pt x="254000" y="173452"/>
                  <a:pt x="232697" y="151158"/>
                </a:cubicBezTo>
                <a:cubicBezTo>
                  <a:pt x="221379" y="140666"/>
                  <a:pt x="206733" y="135421"/>
                  <a:pt x="192254" y="135421"/>
                </a:cubicBezTo>
                <a:close/>
                <a:moveTo>
                  <a:pt x="238125" y="69850"/>
                </a:moveTo>
                <a:cubicBezTo>
                  <a:pt x="231111" y="69850"/>
                  <a:pt x="225425" y="74825"/>
                  <a:pt x="225425" y="80963"/>
                </a:cubicBezTo>
                <a:cubicBezTo>
                  <a:pt x="225425" y="87101"/>
                  <a:pt x="231111" y="92076"/>
                  <a:pt x="238125" y="92076"/>
                </a:cubicBezTo>
                <a:cubicBezTo>
                  <a:pt x="245139" y="92076"/>
                  <a:pt x="250825" y="87101"/>
                  <a:pt x="250825" y="80963"/>
                </a:cubicBezTo>
                <a:cubicBezTo>
                  <a:pt x="250825" y="74825"/>
                  <a:pt x="245139" y="69850"/>
                  <a:pt x="238125" y="69850"/>
                </a:cubicBezTo>
                <a:close/>
                <a:moveTo>
                  <a:pt x="214313" y="57150"/>
                </a:moveTo>
                <a:lnTo>
                  <a:pt x="263526" y="57150"/>
                </a:lnTo>
                <a:lnTo>
                  <a:pt x="263526" y="106363"/>
                </a:lnTo>
                <a:lnTo>
                  <a:pt x="214313" y="106363"/>
                </a:lnTo>
                <a:close/>
                <a:moveTo>
                  <a:pt x="49213" y="57150"/>
                </a:moveTo>
                <a:lnTo>
                  <a:pt x="195263" y="57150"/>
                </a:lnTo>
                <a:lnTo>
                  <a:pt x="195263" y="106363"/>
                </a:lnTo>
                <a:lnTo>
                  <a:pt x="49213" y="106363"/>
                </a:lnTo>
                <a:close/>
                <a:moveTo>
                  <a:pt x="22225" y="28575"/>
                </a:moveTo>
                <a:cubicBezTo>
                  <a:pt x="22225" y="28575"/>
                  <a:pt x="22225" y="28575"/>
                  <a:pt x="22225" y="269875"/>
                </a:cubicBezTo>
                <a:lnTo>
                  <a:pt x="241853" y="269875"/>
                </a:lnTo>
                <a:cubicBezTo>
                  <a:pt x="241853" y="269875"/>
                  <a:pt x="241853" y="269875"/>
                  <a:pt x="247114" y="259384"/>
                </a:cubicBezTo>
                <a:cubicBezTo>
                  <a:pt x="247114" y="259384"/>
                  <a:pt x="247114" y="259384"/>
                  <a:pt x="233962" y="248892"/>
                </a:cubicBezTo>
                <a:cubicBezTo>
                  <a:pt x="210289" y="264629"/>
                  <a:pt x="178726" y="265941"/>
                  <a:pt x="155054" y="251515"/>
                </a:cubicBezTo>
                <a:cubicBezTo>
                  <a:pt x="155054" y="251515"/>
                  <a:pt x="155054" y="251515"/>
                  <a:pt x="49843" y="251515"/>
                </a:cubicBezTo>
                <a:cubicBezTo>
                  <a:pt x="49843" y="251515"/>
                  <a:pt x="49843" y="251515"/>
                  <a:pt x="49843" y="231844"/>
                </a:cubicBezTo>
                <a:cubicBezTo>
                  <a:pt x="49843" y="231844"/>
                  <a:pt x="49843" y="231844"/>
                  <a:pt x="135327" y="231844"/>
                </a:cubicBezTo>
                <a:cubicBezTo>
                  <a:pt x="128751" y="222664"/>
                  <a:pt x="123490" y="213484"/>
                  <a:pt x="122175" y="201682"/>
                </a:cubicBezTo>
                <a:cubicBezTo>
                  <a:pt x="122175" y="201682"/>
                  <a:pt x="122175" y="201682"/>
                  <a:pt x="49843" y="201682"/>
                </a:cubicBezTo>
                <a:cubicBezTo>
                  <a:pt x="49843" y="201682"/>
                  <a:pt x="49843" y="201682"/>
                  <a:pt x="49843" y="183322"/>
                </a:cubicBezTo>
                <a:cubicBezTo>
                  <a:pt x="49843" y="183322"/>
                  <a:pt x="49843" y="183322"/>
                  <a:pt x="120860" y="183322"/>
                </a:cubicBezTo>
                <a:cubicBezTo>
                  <a:pt x="122175" y="172831"/>
                  <a:pt x="124806" y="162339"/>
                  <a:pt x="131381" y="153159"/>
                </a:cubicBezTo>
                <a:cubicBezTo>
                  <a:pt x="131381" y="153159"/>
                  <a:pt x="131381" y="153159"/>
                  <a:pt x="49843" y="153159"/>
                </a:cubicBezTo>
                <a:cubicBezTo>
                  <a:pt x="49843" y="153159"/>
                  <a:pt x="49843" y="153159"/>
                  <a:pt x="49843" y="134800"/>
                </a:cubicBezTo>
                <a:cubicBezTo>
                  <a:pt x="49843" y="134800"/>
                  <a:pt x="49843" y="134800"/>
                  <a:pt x="147163" y="134800"/>
                </a:cubicBezTo>
                <a:cubicBezTo>
                  <a:pt x="174781" y="111194"/>
                  <a:pt x="216865" y="112506"/>
                  <a:pt x="243168" y="138734"/>
                </a:cubicBezTo>
                <a:cubicBezTo>
                  <a:pt x="269471" y="164962"/>
                  <a:pt x="270786" y="202993"/>
                  <a:pt x="251059" y="231844"/>
                </a:cubicBezTo>
                <a:cubicBezTo>
                  <a:pt x="251059" y="231844"/>
                  <a:pt x="251059" y="231844"/>
                  <a:pt x="264210" y="243647"/>
                </a:cubicBezTo>
                <a:cubicBezTo>
                  <a:pt x="264210" y="243647"/>
                  <a:pt x="264210" y="243647"/>
                  <a:pt x="272101" y="238401"/>
                </a:cubicBezTo>
                <a:cubicBezTo>
                  <a:pt x="272101" y="238401"/>
                  <a:pt x="272101" y="238401"/>
                  <a:pt x="290513" y="256761"/>
                </a:cubicBezTo>
                <a:cubicBezTo>
                  <a:pt x="290513" y="256761"/>
                  <a:pt x="290513" y="256761"/>
                  <a:pt x="290513" y="28575"/>
                </a:cubicBezTo>
                <a:cubicBezTo>
                  <a:pt x="290513" y="28575"/>
                  <a:pt x="290513" y="28575"/>
                  <a:pt x="22225" y="28575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311721" y="0"/>
                </a:cubicBezTo>
                <a:cubicBezTo>
                  <a:pt x="311721" y="0"/>
                  <a:pt x="311721" y="0"/>
                  <a:pt x="311721" y="278479"/>
                </a:cubicBezTo>
                <a:cubicBezTo>
                  <a:pt x="311721" y="278479"/>
                  <a:pt x="311721" y="278479"/>
                  <a:pt x="338138" y="304875"/>
                </a:cubicBezTo>
                <a:cubicBezTo>
                  <a:pt x="338138" y="304875"/>
                  <a:pt x="338138" y="316753"/>
                  <a:pt x="330213" y="325992"/>
                </a:cubicBezTo>
                <a:cubicBezTo>
                  <a:pt x="320967" y="336550"/>
                  <a:pt x="307759" y="335230"/>
                  <a:pt x="307759" y="335230"/>
                </a:cubicBezTo>
                <a:cubicBezTo>
                  <a:pt x="307759" y="335230"/>
                  <a:pt x="307759" y="335230"/>
                  <a:pt x="262850" y="291677"/>
                </a:cubicBezTo>
                <a:cubicBezTo>
                  <a:pt x="262850" y="291677"/>
                  <a:pt x="262850" y="291677"/>
                  <a:pt x="0" y="291677"/>
                </a:cubicBezTo>
                <a:cubicBezTo>
                  <a:pt x="0" y="291677"/>
                  <a:pt x="0" y="291677"/>
                  <a:pt x="0" y="0"/>
                </a:cubicBezTo>
                <a:close/>
              </a:path>
            </a:pathLst>
          </a:custGeom>
          <a:solidFill>
            <a:srgbClr val="24487D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0" name="8"/>
          <p:cNvSpPr/>
          <p:nvPr>
            <p:custDataLst>
              <p:tags r:id="rId7"/>
            </p:custDataLst>
          </p:nvPr>
        </p:nvSpPr>
        <p:spPr>
          <a:xfrm>
            <a:off x="3545840" y="2305050"/>
            <a:ext cx="613410" cy="707390"/>
          </a:xfrm>
          <a:custGeom>
            <a:avLst/>
            <a:gdLst>
              <a:gd name="connsiteX0" fmla="*/ 85348 w 296863"/>
              <a:gd name="connsiteY0" fmla="*/ 236537 h 336550"/>
              <a:gd name="connsiteX1" fmla="*/ 211516 w 296863"/>
              <a:gd name="connsiteY1" fmla="*/ 236537 h 336550"/>
              <a:gd name="connsiteX2" fmla="*/ 228601 w 296863"/>
              <a:gd name="connsiteY2" fmla="*/ 253206 h 336550"/>
              <a:gd name="connsiteX3" fmla="*/ 211516 w 296863"/>
              <a:gd name="connsiteY3" fmla="*/ 269875 h 336550"/>
              <a:gd name="connsiteX4" fmla="*/ 85348 w 296863"/>
              <a:gd name="connsiteY4" fmla="*/ 269875 h 336550"/>
              <a:gd name="connsiteX5" fmla="*/ 68263 w 296863"/>
              <a:gd name="connsiteY5" fmla="*/ 253206 h 336550"/>
              <a:gd name="connsiteX6" fmla="*/ 85348 w 296863"/>
              <a:gd name="connsiteY6" fmla="*/ 236537 h 336550"/>
              <a:gd name="connsiteX7" fmla="*/ 85348 w 296863"/>
              <a:gd name="connsiteY7" fmla="*/ 173037 h 336550"/>
              <a:gd name="connsiteX8" fmla="*/ 211516 w 296863"/>
              <a:gd name="connsiteY8" fmla="*/ 173037 h 336550"/>
              <a:gd name="connsiteX9" fmla="*/ 228601 w 296863"/>
              <a:gd name="connsiteY9" fmla="*/ 190373 h 336550"/>
              <a:gd name="connsiteX10" fmla="*/ 211516 w 296863"/>
              <a:gd name="connsiteY10" fmla="*/ 206375 h 336550"/>
              <a:gd name="connsiteX11" fmla="*/ 85348 w 296863"/>
              <a:gd name="connsiteY11" fmla="*/ 206375 h 336550"/>
              <a:gd name="connsiteX12" fmla="*/ 68263 w 296863"/>
              <a:gd name="connsiteY12" fmla="*/ 190373 h 336550"/>
              <a:gd name="connsiteX13" fmla="*/ 85348 w 296863"/>
              <a:gd name="connsiteY13" fmla="*/ 173037 h 336550"/>
              <a:gd name="connsiteX14" fmla="*/ 164614 w 296863"/>
              <a:gd name="connsiteY14" fmla="*/ 115887 h 336550"/>
              <a:gd name="connsiteX15" fmla="*/ 211625 w 296863"/>
              <a:gd name="connsiteY15" fmla="*/ 115887 h 336550"/>
              <a:gd name="connsiteX16" fmla="*/ 228601 w 296863"/>
              <a:gd name="connsiteY16" fmla="*/ 133349 h 336550"/>
              <a:gd name="connsiteX17" fmla="*/ 211625 w 296863"/>
              <a:gd name="connsiteY17" fmla="*/ 150812 h 336550"/>
              <a:gd name="connsiteX18" fmla="*/ 164614 w 296863"/>
              <a:gd name="connsiteY18" fmla="*/ 150812 h 336550"/>
              <a:gd name="connsiteX19" fmla="*/ 147638 w 296863"/>
              <a:gd name="connsiteY19" fmla="*/ 133349 h 336550"/>
              <a:gd name="connsiteX20" fmla="*/ 164614 w 296863"/>
              <a:gd name="connsiteY20" fmla="*/ 115887 h 336550"/>
              <a:gd name="connsiteX21" fmla="*/ 164614 w 296863"/>
              <a:gd name="connsiteY21" fmla="*/ 61912 h 336550"/>
              <a:gd name="connsiteX22" fmla="*/ 211625 w 296863"/>
              <a:gd name="connsiteY22" fmla="*/ 61912 h 336550"/>
              <a:gd name="connsiteX23" fmla="*/ 228601 w 296863"/>
              <a:gd name="connsiteY23" fmla="*/ 77152 h 336550"/>
              <a:gd name="connsiteX24" fmla="*/ 211625 w 296863"/>
              <a:gd name="connsiteY24" fmla="*/ 93662 h 336550"/>
              <a:gd name="connsiteX25" fmla="*/ 164614 w 296863"/>
              <a:gd name="connsiteY25" fmla="*/ 93662 h 336550"/>
              <a:gd name="connsiteX26" fmla="*/ 147638 w 296863"/>
              <a:gd name="connsiteY26" fmla="*/ 77152 h 336550"/>
              <a:gd name="connsiteX27" fmla="*/ 164614 w 296863"/>
              <a:gd name="connsiteY27" fmla="*/ 61912 h 336550"/>
              <a:gd name="connsiteX28" fmla="*/ 127397 w 296863"/>
              <a:gd name="connsiteY28" fmla="*/ 22225 h 336550"/>
              <a:gd name="connsiteX29" fmla="*/ 127397 w 296863"/>
              <a:gd name="connsiteY29" fmla="*/ 110381 h 336550"/>
              <a:gd name="connsiteX30" fmla="*/ 111621 w 296863"/>
              <a:gd name="connsiteY30" fmla="*/ 124854 h 336550"/>
              <a:gd name="connsiteX31" fmla="*/ 22225 w 296863"/>
              <a:gd name="connsiteY31" fmla="*/ 124854 h 336550"/>
              <a:gd name="connsiteX32" fmla="*/ 22225 w 296863"/>
              <a:gd name="connsiteY32" fmla="*/ 305115 h 336550"/>
              <a:gd name="connsiteX33" fmla="*/ 31427 w 296863"/>
              <a:gd name="connsiteY33" fmla="*/ 314325 h 336550"/>
              <a:gd name="connsiteX34" fmla="*/ 265436 w 296863"/>
              <a:gd name="connsiteY34" fmla="*/ 314325 h 336550"/>
              <a:gd name="connsiteX35" fmla="*/ 274638 w 296863"/>
              <a:gd name="connsiteY35" fmla="*/ 305115 h 336550"/>
              <a:gd name="connsiteX36" fmla="*/ 274638 w 296863"/>
              <a:gd name="connsiteY36" fmla="*/ 31435 h 336550"/>
              <a:gd name="connsiteX37" fmla="*/ 265436 w 296863"/>
              <a:gd name="connsiteY37" fmla="*/ 22225 h 336550"/>
              <a:gd name="connsiteX38" fmla="*/ 127397 w 296863"/>
              <a:gd name="connsiteY38" fmla="*/ 22225 h 336550"/>
              <a:gd name="connsiteX39" fmla="*/ 118220 w 296863"/>
              <a:gd name="connsiteY39" fmla="*/ 0 h 336550"/>
              <a:gd name="connsiteX40" fmla="*/ 265338 w 296863"/>
              <a:gd name="connsiteY40" fmla="*/ 0 h 336550"/>
              <a:gd name="connsiteX41" fmla="*/ 296863 w 296863"/>
              <a:gd name="connsiteY41" fmla="*/ 31551 h 336550"/>
              <a:gd name="connsiteX42" fmla="*/ 296863 w 296863"/>
              <a:gd name="connsiteY42" fmla="*/ 304999 h 336550"/>
              <a:gd name="connsiteX43" fmla="*/ 265338 w 296863"/>
              <a:gd name="connsiteY43" fmla="*/ 336550 h 336550"/>
              <a:gd name="connsiteX44" fmla="*/ 31525 w 296863"/>
              <a:gd name="connsiteY44" fmla="*/ 336550 h 336550"/>
              <a:gd name="connsiteX45" fmla="*/ 0 w 296863"/>
              <a:gd name="connsiteY45" fmla="*/ 304999 h 336550"/>
              <a:gd name="connsiteX46" fmla="*/ 0 w 296863"/>
              <a:gd name="connsiteY46" fmla="*/ 119633 h 336550"/>
              <a:gd name="connsiteX47" fmla="*/ 9195 w 296863"/>
              <a:gd name="connsiteY47" fmla="*/ 97284 h 336550"/>
              <a:gd name="connsiteX48" fmla="*/ 95889 w 296863"/>
              <a:gd name="connsiteY48" fmla="*/ 9202 h 336550"/>
              <a:gd name="connsiteX49" fmla="*/ 118220 w 296863"/>
              <a:gd name="connsiteY49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863" h="336550">
                <a:moveTo>
                  <a:pt x="85348" y="236537"/>
                </a:moveTo>
                <a:cubicBezTo>
                  <a:pt x="85348" y="236537"/>
                  <a:pt x="85348" y="236537"/>
                  <a:pt x="211516" y="236537"/>
                </a:cubicBezTo>
                <a:cubicBezTo>
                  <a:pt x="220716" y="236537"/>
                  <a:pt x="228601" y="244231"/>
                  <a:pt x="228601" y="253206"/>
                </a:cubicBezTo>
                <a:cubicBezTo>
                  <a:pt x="228601" y="262182"/>
                  <a:pt x="220716" y="269875"/>
                  <a:pt x="211516" y="269875"/>
                </a:cubicBezTo>
                <a:cubicBezTo>
                  <a:pt x="211516" y="269875"/>
                  <a:pt x="211516" y="269875"/>
                  <a:pt x="85348" y="269875"/>
                </a:cubicBezTo>
                <a:cubicBezTo>
                  <a:pt x="76149" y="269875"/>
                  <a:pt x="68263" y="262182"/>
                  <a:pt x="68263" y="253206"/>
                </a:cubicBezTo>
                <a:cubicBezTo>
                  <a:pt x="68263" y="244231"/>
                  <a:pt x="76149" y="236537"/>
                  <a:pt x="85348" y="236537"/>
                </a:cubicBezTo>
                <a:close/>
                <a:moveTo>
                  <a:pt x="85348" y="173037"/>
                </a:moveTo>
                <a:cubicBezTo>
                  <a:pt x="85348" y="173037"/>
                  <a:pt x="85348" y="173037"/>
                  <a:pt x="211516" y="173037"/>
                </a:cubicBezTo>
                <a:cubicBezTo>
                  <a:pt x="220716" y="173037"/>
                  <a:pt x="228601" y="181038"/>
                  <a:pt x="228601" y="190373"/>
                </a:cubicBezTo>
                <a:cubicBezTo>
                  <a:pt x="228601" y="199707"/>
                  <a:pt x="220716" y="206375"/>
                  <a:pt x="211516" y="206375"/>
                </a:cubicBezTo>
                <a:cubicBezTo>
                  <a:pt x="211516" y="206375"/>
                  <a:pt x="211516" y="206375"/>
                  <a:pt x="85348" y="206375"/>
                </a:cubicBezTo>
                <a:cubicBezTo>
                  <a:pt x="76149" y="206375"/>
                  <a:pt x="68263" y="199707"/>
                  <a:pt x="68263" y="190373"/>
                </a:cubicBezTo>
                <a:cubicBezTo>
                  <a:pt x="68263" y="181038"/>
                  <a:pt x="76149" y="173037"/>
                  <a:pt x="85348" y="173037"/>
                </a:cubicBezTo>
                <a:close/>
                <a:moveTo>
                  <a:pt x="164614" y="115887"/>
                </a:moveTo>
                <a:cubicBezTo>
                  <a:pt x="164614" y="115887"/>
                  <a:pt x="164614" y="115887"/>
                  <a:pt x="211625" y="115887"/>
                </a:cubicBezTo>
                <a:cubicBezTo>
                  <a:pt x="220766" y="115887"/>
                  <a:pt x="228601" y="123946"/>
                  <a:pt x="228601" y="133349"/>
                </a:cubicBezTo>
                <a:cubicBezTo>
                  <a:pt x="228601" y="142752"/>
                  <a:pt x="220766" y="150812"/>
                  <a:pt x="211625" y="150812"/>
                </a:cubicBezTo>
                <a:cubicBezTo>
                  <a:pt x="211625" y="150812"/>
                  <a:pt x="211625" y="150812"/>
                  <a:pt x="164614" y="150812"/>
                </a:cubicBezTo>
                <a:cubicBezTo>
                  <a:pt x="155473" y="150812"/>
                  <a:pt x="147638" y="142752"/>
                  <a:pt x="147638" y="133349"/>
                </a:cubicBezTo>
                <a:cubicBezTo>
                  <a:pt x="147638" y="123946"/>
                  <a:pt x="155473" y="115887"/>
                  <a:pt x="164614" y="115887"/>
                </a:cubicBezTo>
                <a:close/>
                <a:moveTo>
                  <a:pt x="164614" y="61912"/>
                </a:moveTo>
                <a:cubicBezTo>
                  <a:pt x="164614" y="61912"/>
                  <a:pt x="164614" y="61912"/>
                  <a:pt x="211625" y="61912"/>
                </a:cubicBezTo>
                <a:cubicBezTo>
                  <a:pt x="220766" y="61912"/>
                  <a:pt x="228601" y="68262"/>
                  <a:pt x="228601" y="77152"/>
                </a:cubicBezTo>
                <a:cubicBezTo>
                  <a:pt x="228601" y="86042"/>
                  <a:pt x="220766" y="93662"/>
                  <a:pt x="211625" y="93662"/>
                </a:cubicBezTo>
                <a:cubicBezTo>
                  <a:pt x="211625" y="93662"/>
                  <a:pt x="211625" y="93662"/>
                  <a:pt x="164614" y="93662"/>
                </a:cubicBezTo>
                <a:cubicBezTo>
                  <a:pt x="155473" y="93662"/>
                  <a:pt x="147638" y="86042"/>
                  <a:pt x="147638" y="77152"/>
                </a:cubicBezTo>
                <a:cubicBezTo>
                  <a:pt x="147638" y="68262"/>
                  <a:pt x="155473" y="61912"/>
                  <a:pt x="164614" y="61912"/>
                </a:cubicBezTo>
                <a:close/>
                <a:moveTo>
                  <a:pt x="127397" y="22225"/>
                </a:moveTo>
                <a:cubicBezTo>
                  <a:pt x="127397" y="22225"/>
                  <a:pt x="127397" y="22225"/>
                  <a:pt x="127397" y="110381"/>
                </a:cubicBezTo>
                <a:cubicBezTo>
                  <a:pt x="127397" y="118276"/>
                  <a:pt x="119509" y="124854"/>
                  <a:pt x="111621" y="124854"/>
                </a:cubicBezTo>
                <a:cubicBezTo>
                  <a:pt x="111621" y="124854"/>
                  <a:pt x="111621" y="124854"/>
                  <a:pt x="22225" y="124854"/>
                </a:cubicBezTo>
                <a:cubicBezTo>
                  <a:pt x="22225" y="124854"/>
                  <a:pt x="22225" y="124854"/>
                  <a:pt x="22225" y="305115"/>
                </a:cubicBezTo>
                <a:cubicBezTo>
                  <a:pt x="22225" y="310378"/>
                  <a:pt x="26169" y="314325"/>
                  <a:pt x="31427" y="314325"/>
                </a:cubicBezTo>
                <a:cubicBezTo>
                  <a:pt x="31427" y="314325"/>
                  <a:pt x="31427" y="314325"/>
                  <a:pt x="265436" y="314325"/>
                </a:cubicBezTo>
                <a:cubicBezTo>
                  <a:pt x="270694" y="314325"/>
                  <a:pt x="274638" y="310378"/>
                  <a:pt x="274638" y="305115"/>
                </a:cubicBezTo>
                <a:lnTo>
                  <a:pt x="274638" y="31435"/>
                </a:lnTo>
                <a:cubicBezTo>
                  <a:pt x="274638" y="26172"/>
                  <a:pt x="270694" y="22225"/>
                  <a:pt x="265436" y="22225"/>
                </a:cubicBezTo>
                <a:cubicBezTo>
                  <a:pt x="265436" y="22225"/>
                  <a:pt x="265436" y="22225"/>
                  <a:pt x="127397" y="22225"/>
                </a:cubicBezTo>
                <a:close/>
                <a:moveTo>
                  <a:pt x="118220" y="0"/>
                </a:moveTo>
                <a:cubicBezTo>
                  <a:pt x="118220" y="0"/>
                  <a:pt x="118220" y="0"/>
                  <a:pt x="265338" y="0"/>
                </a:cubicBezTo>
                <a:cubicBezTo>
                  <a:pt x="282414" y="0"/>
                  <a:pt x="296863" y="14461"/>
                  <a:pt x="296863" y="31551"/>
                </a:cubicBezTo>
                <a:cubicBezTo>
                  <a:pt x="296863" y="31551"/>
                  <a:pt x="296863" y="31551"/>
                  <a:pt x="296863" y="304999"/>
                </a:cubicBezTo>
                <a:cubicBezTo>
                  <a:pt x="296863" y="322089"/>
                  <a:pt x="282414" y="336550"/>
                  <a:pt x="265338" y="336550"/>
                </a:cubicBezTo>
                <a:cubicBezTo>
                  <a:pt x="265338" y="336550"/>
                  <a:pt x="265338" y="336550"/>
                  <a:pt x="31525" y="336550"/>
                </a:cubicBezTo>
                <a:cubicBezTo>
                  <a:pt x="14449" y="336550"/>
                  <a:pt x="0" y="322089"/>
                  <a:pt x="0" y="304999"/>
                </a:cubicBezTo>
                <a:cubicBezTo>
                  <a:pt x="0" y="304999"/>
                  <a:pt x="0" y="304999"/>
                  <a:pt x="0" y="119633"/>
                </a:cubicBezTo>
                <a:cubicBezTo>
                  <a:pt x="0" y="110430"/>
                  <a:pt x="3941" y="102542"/>
                  <a:pt x="9195" y="97284"/>
                </a:cubicBezTo>
                <a:cubicBezTo>
                  <a:pt x="9195" y="97284"/>
                  <a:pt x="9195" y="97284"/>
                  <a:pt x="95889" y="9202"/>
                </a:cubicBezTo>
                <a:cubicBezTo>
                  <a:pt x="102457" y="3944"/>
                  <a:pt x="110339" y="0"/>
                  <a:pt x="118220" y="0"/>
                </a:cubicBezTo>
                <a:close/>
              </a:path>
            </a:pathLst>
          </a:custGeom>
          <a:solidFill>
            <a:srgbClr val="24487D"/>
          </a:solidFill>
          <a:ln w="38100">
            <a:noFill/>
          </a:ln>
          <a:effectLst/>
        </p:spPr>
        <p:style>
          <a:lnRef idx="2">
            <a:srgbClr val="4472C4">
              <a:shade val="50000"/>
            </a:srgbClr>
          </a:lnRef>
          <a:fillRef idx="1">
            <a:srgbClr val="4472C4"/>
          </a:fillRef>
          <a:effectRef idx="0">
            <a:srgbClr val="4472C4"/>
          </a:effectRef>
          <a:fontRef idx="minor">
            <a:sysClr val="window" lastClr="FFFFFF"/>
          </a:fontRef>
        </p:style>
        <p:txBody>
          <a:bodyPr lIns="36000" tIns="36000" rIns="36000" bIns="3600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4" name="文本框1"/>
          <p:cNvSpPr txBox="1"/>
          <p:nvPr>
            <p:custDataLst>
              <p:tags r:id="rId8"/>
            </p:custDataLst>
          </p:nvPr>
        </p:nvSpPr>
        <p:spPr>
          <a:xfrm>
            <a:off x="2743362" y="4154841"/>
            <a:ext cx="2219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时序数据分析报告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6" name="文本框2"/>
          <p:cNvSpPr/>
          <p:nvPr>
            <p:custDataLst>
              <p:tags r:id="rId9"/>
            </p:custDataLst>
          </p:nvPr>
        </p:nvSpPr>
        <p:spPr>
          <a:xfrm>
            <a:off x="2178050" y="4692015"/>
            <a:ext cx="3349625" cy="13982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一份详细的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项目时序数据分析报告，包括项目活跃度趋势、</a:t>
            </a:r>
            <a:r>
              <a:rPr lang="zh-CN" altLang="en-US" sz="14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受欢迎程度趋势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等方面的洞察。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  <p:sp>
        <p:nvSpPr>
          <p:cNvPr id="77" name="文本框1"/>
          <p:cNvSpPr txBox="1"/>
          <p:nvPr>
            <p:custDataLst>
              <p:tags r:id="rId10"/>
            </p:custDataLst>
          </p:nvPr>
        </p:nvSpPr>
        <p:spPr>
          <a:xfrm>
            <a:off x="6677317" y="4154498"/>
            <a:ext cx="2449783" cy="549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交互式可视化大屏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78" name="文本框2"/>
          <p:cNvSpPr/>
          <p:nvPr>
            <p:custDataLst>
              <p:tags r:id="rId11"/>
            </p:custDataLst>
          </p:nvPr>
        </p:nvSpPr>
        <p:spPr>
          <a:xfrm>
            <a:off x="6122670" y="4690745"/>
            <a:ext cx="3557905" cy="13481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一个功能完善的可视化大屏，能够按需展示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项目的时序数据，支持多维度数据探索和交互操作。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5" name="图片 4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892030" y="543560"/>
            <a:ext cx="1261745" cy="1252220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231140" y="1947545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883285" y="611505"/>
            <a:ext cx="400685" cy="3975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80865" y="1362833"/>
            <a:ext cx="2031331" cy="119888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0"/>
                <a:solidFill>
                  <a:srgbClr val="24487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MV Boli" panose="02000500030200090000" pitchFamily="2" charset="0"/>
              </a:rPr>
              <a:t>目录</a:t>
            </a:r>
            <a:endParaRPr kumimoji="0" lang="zh-CN" altLang="en-US" sz="7200" b="1" i="0" u="none" strike="noStrike" kern="1200" cap="none" spc="0" normalizeH="0" baseline="0" noProof="0" dirty="0">
              <a:ln w="0"/>
              <a:solidFill>
                <a:srgbClr val="24487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MV Boli" panose="02000500030200090000" pitchFamily="2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0865" y="2485661"/>
            <a:ext cx="2030095" cy="4603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 w="0"/>
                <a:solidFill>
                  <a:srgbClr val="24487D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CONTENTS</a:t>
            </a:r>
            <a:endParaRPr kumimoji="0" lang="en-US" altLang="zh-CN" sz="2400" b="1" i="0" u="none" strike="noStrike" kern="1200" cap="none" spc="0" normalizeH="0" baseline="0" noProof="0" dirty="0">
              <a:ln w="0"/>
              <a:solidFill>
                <a:srgbClr val="24487D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700655" y="3214370"/>
            <a:ext cx="3199842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Arial" panose="020B0604020202020204" pitchFamily="34" charset="0"/>
              </a:rPr>
              <a:t>项目背景和依据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4"/>
            </p:custDataLst>
          </p:nvPr>
        </p:nvSpPr>
        <p:spPr>
          <a:xfrm>
            <a:off x="2700662" y="3703174"/>
            <a:ext cx="396811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background and basis</a:t>
            </a:r>
            <a:endParaRPr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2700662" y="4505917"/>
            <a:ext cx="2359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项目创新点</a:t>
            </a:r>
            <a:endParaRPr lang="zh-CN" altLang="en-US" sz="2800" b="1" kern="0" noProof="0" dirty="0">
              <a:ln>
                <a:noFill/>
              </a:ln>
              <a:solidFill>
                <a:srgbClr val="24487D"/>
              </a:solidFill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43" name="矩形 42"/>
          <p:cNvSpPr/>
          <p:nvPr>
            <p:custDataLst>
              <p:tags r:id="rId6"/>
            </p:custDataLst>
          </p:nvPr>
        </p:nvSpPr>
        <p:spPr>
          <a:xfrm>
            <a:off x="2700662" y="5027887"/>
            <a:ext cx="396811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innovation point</a:t>
            </a:r>
            <a:endParaRPr lang="en-US" altLang="zh-CN" sz="1200" b="1" kern="0" noProof="0" dirty="0">
              <a:ln>
                <a:noFill/>
              </a:ln>
              <a:solidFill>
                <a:srgbClr val="24487D"/>
              </a:solidFill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7"/>
            </p:custDataLst>
          </p:nvPr>
        </p:nvSpPr>
        <p:spPr>
          <a:xfrm>
            <a:off x="7266317" y="3214376"/>
            <a:ext cx="3275642" cy="953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Arial" panose="020B0604020202020204" pitchFamily="34" charset="0"/>
              </a:rPr>
              <a:t>项目</a:t>
            </a:r>
            <a:r>
              <a:rPr lang="zh-CN" altLang="en-US" sz="2800" b="1" kern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" panose="020B0503020204020204" pitchFamily="34" charset="-122"/>
                <a:sym typeface="Arial" panose="020B0604020202020204" pitchFamily="34" charset="0"/>
              </a:rPr>
              <a:t>内容和方法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矩形 67"/>
          <p:cNvSpPr/>
          <p:nvPr>
            <p:custDataLst>
              <p:tags r:id="rId8"/>
            </p:custDataLst>
          </p:nvPr>
        </p:nvSpPr>
        <p:spPr>
          <a:xfrm>
            <a:off x="7266317" y="3726034"/>
            <a:ext cx="396811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content and method</a:t>
            </a:r>
            <a:endParaRPr sz="1200" b="1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7266317" y="4568859"/>
            <a:ext cx="2476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kern="0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2800" b="1" kern="0" noProof="0" dirty="0">
              <a:ln>
                <a:noFill/>
              </a:ln>
              <a:solidFill>
                <a:srgbClr val="24487D"/>
              </a:solidFill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6" name="矩形 75"/>
          <p:cNvSpPr/>
          <p:nvPr>
            <p:custDataLst>
              <p:tags r:id="rId10"/>
            </p:custDataLst>
          </p:nvPr>
        </p:nvSpPr>
        <p:spPr>
          <a:xfrm>
            <a:off x="7266317" y="5027887"/>
            <a:ext cx="3968115" cy="27559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kern="0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result</a:t>
            </a:r>
            <a:endParaRPr lang="en-US" altLang="zh-CN" sz="1200" b="1" kern="0" noProof="0" dirty="0">
              <a:ln>
                <a:noFill/>
              </a:ln>
              <a:solidFill>
                <a:srgbClr val="24487D"/>
              </a:solidFill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1" name="文本框3"/>
          <p:cNvSpPr txBox="1"/>
          <p:nvPr>
            <p:custDataLst>
              <p:tags r:id="rId11"/>
            </p:custDataLst>
          </p:nvPr>
        </p:nvSpPr>
        <p:spPr>
          <a:xfrm>
            <a:off x="1815352" y="3131820"/>
            <a:ext cx="10666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01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2" name="文本框3"/>
          <p:cNvSpPr txBox="1"/>
          <p:nvPr>
            <p:custDataLst>
              <p:tags r:id="rId12"/>
            </p:custDataLst>
          </p:nvPr>
        </p:nvSpPr>
        <p:spPr>
          <a:xfrm>
            <a:off x="1815352" y="4368800"/>
            <a:ext cx="10666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03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3" name="文本框3"/>
          <p:cNvSpPr txBox="1"/>
          <p:nvPr>
            <p:custDataLst>
              <p:tags r:id="rId13"/>
            </p:custDataLst>
          </p:nvPr>
        </p:nvSpPr>
        <p:spPr>
          <a:xfrm>
            <a:off x="6349933" y="4368809"/>
            <a:ext cx="10666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04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" name="文本框3"/>
          <p:cNvSpPr txBox="1"/>
          <p:nvPr>
            <p:custDataLst>
              <p:tags r:id="rId14"/>
            </p:custDataLst>
          </p:nvPr>
        </p:nvSpPr>
        <p:spPr>
          <a:xfrm>
            <a:off x="6349933" y="3131866"/>
            <a:ext cx="10666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02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4" name="文本框1"/>
          <p:cNvSpPr txBox="1"/>
          <p:nvPr>
            <p:custDataLst>
              <p:tags r:id="rId2"/>
            </p:custDataLst>
          </p:nvPr>
        </p:nvSpPr>
        <p:spPr>
          <a:xfrm>
            <a:off x="1728470" y="293687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时序数据分析报告（部分展示）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95950" y="1506220"/>
            <a:ext cx="442150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4" name="文本框1"/>
          <p:cNvSpPr txBox="1"/>
          <p:nvPr>
            <p:custDataLst>
              <p:tags r:id="rId2"/>
            </p:custDataLst>
          </p:nvPr>
        </p:nvSpPr>
        <p:spPr>
          <a:xfrm>
            <a:off x="1454785" y="293687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数据大屏代码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（部分展示）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3810" y="1517015"/>
            <a:ext cx="3934460" cy="4615815"/>
          </a:xfrm>
          <a:prstGeom prst="rect">
            <a:avLst/>
          </a:prstGeom>
        </p:spPr>
      </p:pic>
      <p:sp>
        <p:nvSpPr>
          <p:cNvPr id="5" name="文本框1"/>
          <p:cNvSpPr txBox="1"/>
          <p:nvPr>
            <p:custDataLst>
              <p:tags r:id="rId4"/>
            </p:custDataLst>
          </p:nvPr>
        </p:nvSpPr>
        <p:spPr>
          <a:xfrm>
            <a:off x="4058285" y="312166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CSS</a:t>
            </a:r>
            <a:endParaRPr kumimoji="0" lang="en-US" altLang="zh-CN" sz="2400" b="1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4" name="文本框1"/>
          <p:cNvSpPr txBox="1"/>
          <p:nvPr>
            <p:custDataLst>
              <p:tags r:id="rId2"/>
            </p:custDataLst>
          </p:nvPr>
        </p:nvSpPr>
        <p:spPr>
          <a:xfrm>
            <a:off x="1454785" y="293687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数据大屏代码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（部分展示）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1"/>
          <p:cNvSpPr txBox="1"/>
          <p:nvPr>
            <p:custDataLst>
              <p:tags r:id="rId3"/>
            </p:custDataLst>
          </p:nvPr>
        </p:nvSpPr>
        <p:spPr>
          <a:xfrm>
            <a:off x="4058285" y="312166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JavaSript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1565275"/>
            <a:ext cx="3458845" cy="45377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4" name="文本框1"/>
          <p:cNvSpPr txBox="1"/>
          <p:nvPr>
            <p:custDataLst>
              <p:tags r:id="rId2"/>
            </p:custDataLst>
          </p:nvPr>
        </p:nvSpPr>
        <p:spPr>
          <a:xfrm>
            <a:off x="1454785" y="2936875"/>
            <a:ext cx="3048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数据大屏代码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（部分展示）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5" name="文本框1"/>
          <p:cNvSpPr txBox="1"/>
          <p:nvPr>
            <p:custDataLst>
              <p:tags r:id="rId3"/>
            </p:custDataLst>
          </p:nvPr>
        </p:nvSpPr>
        <p:spPr>
          <a:xfrm>
            <a:off x="4058285" y="3121660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HTML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20" y="1572260"/>
            <a:ext cx="4043045" cy="4744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61840" y="702310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项目成果</a:t>
            </a:r>
            <a:endParaRPr lang="zh-CN" altLang="en-US" sz="32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4" name="文本框1"/>
          <p:cNvSpPr txBox="1"/>
          <p:nvPr>
            <p:custDataLst>
              <p:tags r:id="rId2"/>
            </p:custDataLst>
          </p:nvPr>
        </p:nvSpPr>
        <p:spPr>
          <a:xfrm>
            <a:off x="4360545" y="142430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数据大屏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165" y="2023110"/>
            <a:ext cx="7334250" cy="41687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403840" y="3337560"/>
            <a:ext cx="823595" cy="817245"/>
          </a:xfrm>
          <a:prstGeom prst="rect">
            <a:avLst/>
          </a:prstGeom>
        </p:spPr>
      </p:pic>
      <p:pic>
        <p:nvPicPr>
          <p:cNvPr id="5" name="图片 4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508000" y="4133215"/>
            <a:ext cx="1261745" cy="1252220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2" name="图片 1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>
            <a:off x="10027285" y="593090"/>
            <a:ext cx="1779270" cy="1764665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403225" y="821690"/>
            <a:ext cx="823595" cy="817245"/>
          </a:xfrm>
          <a:prstGeom prst="rect">
            <a:avLst/>
          </a:prstGeom>
        </p:spPr>
      </p:pic>
      <p:sp>
        <p:nvSpPr>
          <p:cNvPr id="184" name="文本框 183"/>
          <p:cNvSpPr txBox="1"/>
          <p:nvPr/>
        </p:nvSpPr>
        <p:spPr>
          <a:xfrm>
            <a:off x="2272665" y="2470150"/>
            <a:ext cx="75717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感谢您的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观看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2654300" y="2071370"/>
            <a:ext cx="6864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THANK YOU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”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187" name="矩形: 圆角 186"/>
          <p:cNvSpPr/>
          <p:nvPr/>
        </p:nvSpPr>
        <p:spPr>
          <a:xfrm>
            <a:off x="8025399" y="4690087"/>
            <a:ext cx="1765935" cy="417830"/>
          </a:xfrm>
          <a:prstGeom prst="roundRect">
            <a:avLst>
              <a:gd name="adj" fmla="val 50000"/>
            </a:avLst>
          </a:prstGeom>
          <a:solidFill>
            <a:srgbClr val="244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李佳慜</a:t>
            </a:r>
            <a:r>
              <a:rPr lang="en-US" altLang="zh-CN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  <a:r>
              <a:rPr lang="zh-CN" altLang="en-US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任雪宁</a:t>
            </a:r>
            <a:endParaRPr lang="zh-CN" altLang="en-US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3310" y="2673985"/>
            <a:ext cx="400685" cy="3975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32180" y="2499360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520190" y="4836795"/>
            <a:ext cx="400685" cy="3975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3751" y="2399059"/>
            <a:ext cx="4607694" cy="156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E3863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项目背景和依据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E3863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11277" y="3444369"/>
            <a:ext cx="2612704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Project background and basis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1685" y="2009775"/>
            <a:ext cx="3048000" cy="3989705"/>
            <a:chOff x="2127" y="3222"/>
            <a:chExt cx="4800" cy="6283"/>
          </a:xfrm>
        </p:grpSpPr>
        <p:pic>
          <p:nvPicPr>
            <p:cNvPr id="5" name="图片 4" descr="QQ图片20220106181402"/>
            <p:cNvPicPr>
              <a:picLocks noChangeAspect="1"/>
            </p:cNvPicPr>
            <p:nvPr/>
          </p:nvPicPr>
          <p:blipFill>
            <a:blip r:embed="rId2"/>
            <a:srcRect l="74417" t="6019" r="10990" b="68250"/>
            <a:stretch>
              <a:fillRect/>
            </a:stretch>
          </p:blipFill>
          <p:spPr>
            <a:xfrm rot="5700000">
              <a:off x="2110" y="3238"/>
              <a:ext cx="4359" cy="432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896" y="3835"/>
              <a:ext cx="4031" cy="567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01</a:t>
              </a:r>
              <a:endPara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14870" y="443774"/>
            <a:ext cx="3162300" cy="5184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项目背景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4" name="文本框2"/>
          <p:cNvSpPr/>
          <p:nvPr/>
        </p:nvSpPr>
        <p:spPr>
          <a:xfrm>
            <a:off x="5486927" y="1459210"/>
            <a:ext cx="5873289" cy="393954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      在软件开发领域，开源项目日益成为推动技术创新和软件开发的重要力量。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Microsoft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推出的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Visual Studio Code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，作为一款备受青睐的开源代码编辑器，凭借其庞大的插件市场、卓越的编辑性能以及无缝的跨平台兼容性，成功吸引了众多开发者的青睐与投入。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的开源性质，意味着它的代码库是完全开放透明的，这一特点为我们对其展开时序数据分析铺设了道路。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  <p:pic>
        <p:nvPicPr>
          <p:cNvPr id="2" name="图片 1" descr="upload_post_object_v2_3740068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66" y="1744584"/>
            <a:ext cx="4742835" cy="32497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514850" y="443774"/>
            <a:ext cx="3162300" cy="5184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项目背景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14" name="文本框2"/>
          <p:cNvSpPr/>
          <p:nvPr/>
        </p:nvSpPr>
        <p:spPr>
          <a:xfrm>
            <a:off x="2281283" y="1329995"/>
            <a:ext cx="7629526" cy="2747690"/>
          </a:xfrm>
          <a:prstGeom prst="rect">
            <a:avLst/>
          </a:prstGeom>
        </p:spPr>
        <p:txBody>
          <a:bodyPr wrap="square">
            <a:noAutofit/>
          </a:bodyPr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      然而，尽管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及其开源社区提供了丰富的数据资源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,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但如何高效地挖掘这些数据，提炼出真正有价值的信息，依然是我们面临的一个难题。特别是，将这些分析结果以直观、清晰的方式展现给项目管理者、开发者及维护者，具有举足轻重的作用。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29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281335" y="3606568"/>
            <a:ext cx="7629538" cy="2306955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>
              <a:lnSpc>
                <a:spcPct val="200000"/>
              </a:lnSpc>
            </a:pPr>
            <a:r>
              <a:rPr lang="zh-CN" altLang="en-US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</a:t>
            </a:r>
            <a:r>
              <a:rPr lang="zh-CN" altLang="en-US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正是基于这样的背景，我们启动了本项目，其核心目标就是打造一个可视化大屏，通过深度整合VSCode的开源数据资源，并借助前沿的数据分析技术和可视化手段，专注于展现基于VSCode开源项目的时序数据分析成果。</a:t>
            </a:r>
            <a:endParaRPr lang="zh-CN" altLang="en-US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pic>
        <p:nvPicPr>
          <p:cNvPr id="5" name="图片 4" descr="upload_post_object_v2_1528402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4" y="5371128"/>
            <a:ext cx="1182072" cy="11820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矩形 3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92617" y="1854770"/>
            <a:ext cx="2505169" cy="3618295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rgbClr val="24487D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3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70570" y="1854770"/>
            <a:ext cx="2450860" cy="3618295"/>
          </a:xfrm>
          <a:prstGeom prst="rect">
            <a:avLst/>
          </a:prstGeom>
          <a:solidFill>
            <a:srgbClr val="24487D"/>
          </a:solidFill>
          <a:ln w="12700">
            <a:solidFill>
              <a:srgbClr val="D9D9D9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3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8648494" y="1854794"/>
            <a:ext cx="2414909" cy="3618295"/>
          </a:xfrm>
          <a:prstGeom prst="rect">
            <a:avLst/>
          </a:prstGeom>
          <a:solidFill>
            <a:sysClr val="window" lastClr="FFFFFF"/>
          </a:solidFill>
          <a:ln w="12700">
            <a:solidFill>
              <a:srgbClr val="24487D"/>
            </a:solidFill>
            <a:miter lim="800000"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1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787929" y="2305678"/>
            <a:ext cx="1320504" cy="1251333"/>
          </a:xfrm>
          <a:prstGeom prst="ellipse">
            <a:avLst/>
          </a:prstGeom>
          <a:solidFill>
            <a:sysClr val="window" lastClr="FFFFFF"/>
          </a:solidFill>
          <a:ln w="12700">
            <a:solidFill>
              <a:srgbClr val="24487D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20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243770" y="2349117"/>
            <a:ext cx="1224284" cy="1251333"/>
          </a:xfrm>
          <a:prstGeom prst="ellipse">
            <a:avLst/>
          </a:prstGeom>
          <a:solidFill>
            <a:sysClr val="window" lastClr="FFFFFF"/>
          </a:solidFill>
          <a:ln w="9525">
            <a:solidFill>
              <a:srgbClr val="24487D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2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65089" y="2349117"/>
            <a:ext cx="1261823" cy="1251333"/>
          </a:xfrm>
          <a:prstGeom prst="ellipse">
            <a:avLst/>
          </a:prstGeom>
          <a:solidFill>
            <a:sysClr val="window" lastClr="FFFFFF"/>
          </a:solidFill>
          <a:ln w="12700">
            <a:solidFill>
              <a:srgbClr val="D9D9D9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ysClr val="windowText" lastClr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12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2076854" y="2660238"/>
            <a:ext cx="742654" cy="584583"/>
          </a:xfrm>
          <a:custGeom>
            <a:avLst/>
            <a:gdLst>
              <a:gd name="T0" fmla="*/ 2147483646 w 108"/>
              <a:gd name="T1" fmla="*/ 2147483646 h 81"/>
              <a:gd name="T2" fmla="*/ 2147483646 w 108"/>
              <a:gd name="T3" fmla="*/ 2147483646 h 81"/>
              <a:gd name="T4" fmla="*/ 2147483646 w 108"/>
              <a:gd name="T5" fmla="*/ 2147483646 h 81"/>
              <a:gd name="T6" fmla="*/ 2147483646 w 108"/>
              <a:gd name="T7" fmla="*/ 2147483646 h 81"/>
              <a:gd name="T8" fmla="*/ 2147483646 w 108"/>
              <a:gd name="T9" fmla="*/ 2147483646 h 81"/>
              <a:gd name="T10" fmla="*/ 2147483646 w 108"/>
              <a:gd name="T11" fmla="*/ 2147483646 h 81"/>
              <a:gd name="T12" fmla="*/ 2147483646 w 108"/>
              <a:gd name="T13" fmla="*/ 2147483646 h 81"/>
              <a:gd name="T14" fmla="*/ 2147483646 w 108"/>
              <a:gd name="T15" fmla="*/ 2147483646 h 81"/>
              <a:gd name="T16" fmla="*/ 2147483646 w 108"/>
              <a:gd name="T17" fmla="*/ 2147483646 h 81"/>
              <a:gd name="T18" fmla="*/ 2147483646 w 108"/>
              <a:gd name="T19" fmla="*/ 2147483646 h 81"/>
              <a:gd name="T20" fmla="*/ 2147483646 w 108"/>
              <a:gd name="T21" fmla="*/ 2147483646 h 81"/>
              <a:gd name="T22" fmla="*/ 2147483646 w 108"/>
              <a:gd name="T23" fmla="*/ 2147483646 h 81"/>
              <a:gd name="T24" fmla="*/ 2147483646 w 108"/>
              <a:gd name="T25" fmla="*/ 2147483646 h 81"/>
              <a:gd name="T26" fmla="*/ 2147483646 w 108"/>
              <a:gd name="T27" fmla="*/ 2147483646 h 81"/>
              <a:gd name="T28" fmla="*/ 2147483646 w 108"/>
              <a:gd name="T29" fmla="*/ 2147483646 h 81"/>
              <a:gd name="T30" fmla="*/ 0 w 108"/>
              <a:gd name="T31" fmla="*/ 2147483646 h 81"/>
              <a:gd name="T32" fmla="*/ 2147483646 w 108"/>
              <a:gd name="T33" fmla="*/ 2147483646 h 81"/>
              <a:gd name="T34" fmla="*/ 2147483646 w 108"/>
              <a:gd name="T35" fmla="*/ 2147483646 h 81"/>
              <a:gd name="T36" fmla="*/ 2147483646 w 108"/>
              <a:gd name="T37" fmla="*/ 2147483646 h 81"/>
              <a:gd name="T38" fmla="*/ 2147483646 w 108"/>
              <a:gd name="T39" fmla="*/ 2147483646 h 81"/>
              <a:gd name="T40" fmla="*/ 2147483646 w 108"/>
              <a:gd name="T41" fmla="*/ 2147483646 h 81"/>
              <a:gd name="T42" fmla="*/ 2147483646 w 108"/>
              <a:gd name="T43" fmla="*/ 2147483646 h 81"/>
              <a:gd name="T44" fmla="*/ 2147483646 w 108"/>
              <a:gd name="T45" fmla="*/ 2147483646 h 81"/>
              <a:gd name="T46" fmla="*/ 2147483646 w 108"/>
              <a:gd name="T47" fmla="*/ 2147483646 h 81"/>
              <a:gd name="T48" fmla="*/ 2147483646 w 108"/>
              <a:gd name="T49" fmla="*/ 2147483646 h 81"/>
              <a:gd name="T50" fmla="*/ 2147483646 w 108"/>
              <a:gd name="T51" fmla="*/ 2147483646 h 81"/>
              <a:gd name="T52" fmla="*/ 2147483646 w 108"/>
              <a:gd name="T53" fmla="*/ 2147483646 h 81"/>
              <a:gd name="T54" fmla="*/ 2147483646 w 108"/>
              <a:gd name="T55" fmla="*/ 2147483646 h 81"/>
              <a:gd name="T56" fmla="*/ 2147483646 w 108"/>
              <a:gd name="T57" fmla="*/ 2147483646 h 81"/>
              <a:gd name="T58" fmla="*/ 2147483646 w 108"/>
              <a:gd name="T59" fmla="*/ 2147483646 h 81"/>
              <a:gd name="T60" fmla="*/ 2147483646 w 108"/>
              <a:gd name="T61" fmla="*/ 2147483646 h 81"/>
              <a:gd name="T62" fmla="*/ 2147483646 w 108"/>
              <a:gd name="T63" fmla="*/ 2147483646 h 81"/>
              <a:gd name="T64" fmla="*/ 2147483646 w 108"/>
              <a:gd name="T65" fmla="*/ 2147483646 h 81"/>
              <a:gd name="T66" fmla="*/ 2147483646 w 108"/>
              <a:gd name="T67" fmla="*/ 2147483646 h 81"/>
              <a:gd name="T68" fmla="*/ 2147483646 w 108"/>
              <a:gd name="T69" fmla="*/ 2147483646 h 81"/>
              <a:gd name="T70" fmla="*/ 2147483646 w 108"/>
              <a:gd name="T71" fmla="*/ 2147483646 h 81"/>
              <a:gd name="T72" fmla="*/ 2147483646 w 108"/>
              <a:gd name="T73" fmla="*/ 2147483646 h 81"/>
              <a:gd name="T74" fmla="*/ 2147483646 w 108"/>
              <a:gd name="T75" fmla="*/ 2147483646 h 8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8" h="81">
                <a:moveTo>
                  <a:pt x="3" y="54"/>
                </a:moveTo>
                <a:cubicBezTo>
                  <a:pt x="9" y="52"/>
                  <a:pt x="15" y="49"/>
                  <a:pt x="21" y="47"/>
                </a:cubicBezTo>
                <a:cubicBezTo>
                  <a:pt x="22" y="46"/>
                  <a:pt x="24" y="45"/>
                  <a:pt x="25" y="44"/>
                </a:cubicBezTo>
                <a:cubicBezTo>
                  <a:pt x="35" y="62"/>
                  <a:pt x="35" y="62"/>
                  <a:pt x="35" y="62"/>
                </a:cubicBezTo>
                <a:cubicBezTo>
                  <a:pt x="43" y="44"/>
                  <a:pt x="43" y="44"/>
                  <a:pt x="43" y="44"/>
                </a:cubicBezTo>
                <a:cubicBezTo>
                  <a:pt x="45" y="45"/>
                  <a:pt x="46" y="46"/>
                  <a:pt x="48" y="47"/>
                </a:cubicBezTo>
                <a:cubicBezTo>
                  <a:pt x="60" y="52"/>
                  <a:pt x="60" y="52"/>
                  <a:pt x="60" y="52"/>
                </a:cubicBezTo>
                <a:cubicBezTo>
                  <a:pt x="60" y="51"/>
                  <a:pt x="60" y="51"/>
                  <a:pt x="60" y="51"/>
                </a:cubicBezTo>
                <a:cubicBezTo>
                  <a:pt x="65" y="49"/>
                  <a:pt x="69" y="47"/>
                  <a:pt x="72" y="47"/>
                </a:cubicBezTo>
                <a:cubicBezTo>
                  <a:pt x="74" y="53"/>
                  <a:pt x="78" y="57"/>
                  <a:pt x="83" y="61"/>
                </a:cubicBezTo>
                <a:cubicBezTo>
                  <a:pt x="89" y="57"/>
                  <a:pt x="93" y="52"/>
                  <a:pt x="96" y="47"/>
                </a:cubicBezTo>
                <a:cubicBezTo>
                  <a:pt x="98" y="47"/>
                  <a:pt x="102" y="48"/>
                  <a:pt x="105" y="49"/>
                </a:cubicBezTo>
                <a:cubicBezTo>
                  <a:pt x="108" y="54"/>
                  <a:pt x="108" y="65"/>
                  <a:pt x="108" y="72"/>
                </a:cubicBezTo>
                <a:cubicBezTo>
                  <a:pt x="69" y="72"/>
                  <a:pt x="69" y="72"/>
                  <a:pt x="69" y="72"/>
                </a:cubicBezTo>
                <a:cubicBezTo>
                  <a:pt x="70" y="75"/>
                  <a:pt x="70" y="78"/>
                  <a:pt x="69" y="81"/>
                </a:cubicBezTo>
                <a:cubicBezTo>
                  <a:pt x="46" y="81"/>
                  <a:pt x="23" y="81"/>
                  <a:pt x="0" y="81"/>
                </a:cubicBezTo>
                <a:cubicBezTo>
                  <a:pt x="0" y="68"/>
                  <a:pt x="0" y="59"/>
                  <a:pt x="3" y="54"/>
                </a:cubicBezTo>
                <a:close/>
                <a:moveTo>
                  <a:pt x="73" y="27"/>
                </a:moveTo>
                <a:cubicBezTo>
                  <a:pt x="79" y="28"/>
                  <a:pt x="89" y="27"/>
                  <a:pt x="93" y="25"/>
                </a:cubicBezTo>
                <a:cubicBezTo>
                  <a:pt x="93" y="27"/>
                  <a:pt x="93" y="33"/>
                  <a:pt x="92" y="37"/>
                </a:cubicBezTo>
                <a:cubicBezTo>
                  <a:pt x="91" y="39"/>
                  <a:pt x="90" y="41"/>
                  <a:pt x="88" y="42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2"/>
                  <a:pt x="98" y="34"/>
                  <a:pt x="98" y="32"/>
                </a:cubicBezTo>
                <a:cubicBezTo>
                  <a:pt x="102" y="3"/>
                  <a:pt x="64" y="3"/>
                  <a:pt x="69" y="32"/>
                </a:cubicBezTo>
                <a:cubicBezTo>
                  <a:pt x="69" y="34"/>
                  <a:pt x="68" y="42"/>
                  <a:pt x="68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7" y="41"/>
                  <a:pt x="76" y="39"/>
                  <a:pt x="75" y="37"/>
                </a:cubicBezTo>
                <a:cubicBezTo>
                  <a:pt x="73" y="34"/>
                  <a:pt x="73" y="30"/>
                  <a:pt x="73" y="27"/>
                </a:cubicBezTo>
                <a:cubicBezTo>
                  <a:pt x="73" y="27"/>
                  <a:pt x="73" y="27"/>
                  <a:pt x="73" y="27"/>
                </a:cubicBezTo>
                <a:close/>
                <a:moveTo>
                  <a:pt x="21" y="31"/>
                </a:moveTo>
                <a:cubicBezTo>
                  <a:pt x="21" y="25"/>
                  <a:pt x="21" y="21"/>
                  <a:pt x="22" y="16"/>
                </a:cubicBezTo>
                <a:cubicBezTo>
                  <a:pt x="29" y="12"/>
                  <a:pt x="37" y="18"/>
                  <a:pt x="46" y="16"/>
                </a:cubicBezTo>
                <a:cubicBezTo>
                  <a:pt x="47" y="20"/>
                  <a:pt x="48" y="25"/>
                  <a:pt x="47" y="31"/>
                </a:cubicBezTo>
                <a:cubicBezTo>
                  <a:pt x="47" y="31"/>
                  <a:pt x="51" y="28"/>
                  <a:pt x="52" y="25"/>
                </a:cubicBezTo>
                <a:cubicBezTo>
                  <a:pt x="52" y="22"/>
                  <a:pt x="51" y="10"/>
                  <a:pt x="50" y="8"/>
                </a:cubicBezTo>
                <a:cubicBezTo>
                  <a:pt x="45" y="0"/>
                  <a:pt x="25" y="0"/>
                  <a:pt x="19" y="7"/>
                </a:cubicBezTo>
                <a:cubicBezTo>
                  <a:pt x="18" y="9"/>
                  <a:pt x="16" y="25"/>
                  <a:pt x="18" y="28"/>
                </a:cubicBezTo>
                <a:cubicBezTo>
                  <a:pt x="19" y="30"/>
                  <a:pt x="21" y="31"/>
                  <a:pt x="21" y="31"/>
                </a:cubicBezTo>
                <a:close/>
              </a:path>
            </a:pathLst>
          </a:custGeom>
          <a:solidFill>
            <a:srgbClr val="24487D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Freeform 379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9532695" y="2706305"/>
            <a:ext cx="646434" cy="579820"/>
          </a:xfrm>
          <a:custGeom>
            <a:avLst/>
            <a:gdLst>
              <a:gd name="T0" fmla="*/ 2147483646 w 209"/>
              <a:gd name="T1" fmla="*/ 2147483646 h 155"/>
              <a:gd name="T2" fmla="*/ 2147483646 w 209"/>
              <a:gd name="T3" fmla="*/ 2147483646 h 155"/>
              <a:gd name="T4" fmla="*/ 2147483646 w 209"/>
              <a:gd name="T5" fmla="*/ 2147483646 h 155"/>
              <a:gd name="T6" fmla="*/ 2147483646 w 209"/>
              <a:gd name="T7" fmla="*/ 2147483646 h 155"/>
              <a:gd name="T8" fmla="*/ 2147483646 w 209"/>
              <a:gd name="T9" fmla="*/ 2147483646 h 155"/>
              <a:gd name="T10" fmla="*/ 2147483646 w 209"/>
              <a:gd name="T11" fmla="*/ 2147483646 h 155"/>
              <a:gd name="T12" fmla="*/ 2147483646 w 209"/>
              <a:gd name="T13" fmla="*/ 2147483646 h 155"/>
              <a:gd name="T14" fmla="*/ 2147483646 w 209"/>
              <a:gd name="T15" fmla="*/ 2147483646 h 155"/>
              <a:gd name="T16" fmla="*/ 2147483646 w 209"/>
              <a:gd name="T17" fmla="*/ 2147483646 h 155"/>
              <a:gd name="T18" fmla="*/ 2147483646 w 209"/>
              <a:gd name="T19" fmla="*/ 2147483646 h 155"/>
              <a:gd name="T20" fmla="*/ 2147483646 w 209"/>
              <a:gd name="T21" fmla="*/ 2147483646 h 155"/>
              <a:gd name="T22" fmla="*/ 2147483646 w 209"/>
              <a:gd name="T23" fmla="*/ 2147483646 h 155"/>
              <a:gd name="T24" fmla="*/ 2147483646 w 209"/>
              <a:gd name="T25" fmla="*/ 2147483646 h 155"/>
              <a:gd name="T26" fmla="*/ 2147483646 w 209"/>
              <a:gd name="T27" fmla="*/ 2147483646 h 155"/>
              <a:gd name="T28" fmla="*/ 2147483646 w 209"/>
              <a:gd name="T29" fmla="*/ 2147483646 h 155"/>
              <a:gd name="T30" fmla="*/ 2147483646 w 209"/>
              <a:gd name="T31" fmla="*/ 2147483646 h 155"/>
              <a:gd name="T32" fmla="*/ 2147483646 w 209"/>
              <a:gd name="T33" fmla="*/ 2147483646 h 155"/>
              <a:gd name="T34" fmla="*/ 2147483646 w 209"/>
              <a:gd name="T35" fmla="*/ 2147483646 h 155"/>
              <a:gd name="T36" fmla="*/ 2147483646 w 209"/>
              <a:gd name="T37" fmla="*/ 2147483646 h 155"/>
              <a:gd name="T38" fmla="*/ 2147483646 w 209"/>
              <a:gd name="T39" fmla="*/ 2147483646 h 155"/>
              <a:gd name="T40" fmla="*/ 2147483646 w 209"/>
              <a:gd name="T41" fmla="*/ 2147483646 h 155"/>
              <a:gd name="T42" fmla="*/ 2147483646 w 209"/>
              <a:gd name="T43" fmla="*/ 2147483646 h 155"/>
              <a:gd name="T44" fmla="*/ 2147483646 w 209"/>
              <a:gd name="T45" fmla="*/ 2147483646 h 155"/>
              <a:gd name="T46" fmla="*/ 2147483646 w 209"/>
              <a:gd name="T47" fmla="*/ 2147483646 h 155"/>
              <a:gd name="T48" fmla="*/ 2147483646 w 209"/>
              <a:gd name="T49" fmla="*/ 2147483646 h 155"/>
              <a:gd name="T50" fmla="*/ 2147483646 w 209"/>
              <a:gd name="T51" fmla="*/ 2147483646 h 155"/>
              <a:gd name="T52" fmla="*/ 2147483646 w 209"/>
              <a:gd name="T53" fmla="*/ 2147483646 h 155"/>
              <a:gd name="T54" fmla="*/ 2147483646 w 209"/>
              <a:gd name="T55" fmla="*/ 2147483646 h 155"/>
              <a:gd name="T56" fmla="*/ 2147483646 w 209"/>
              <a:gd name="T57" fmla="*/ 2147483646 h 155"/>
              <a:gd name="T58" fmla="*/ 2147483646 w 209"/>
              <a:gd name="T59" fmla="*/ 2147483646 h 155"/>
              <a:gd name="T60" fmla="*/ 2147483646 w 209"/>
              <a:gd name="T61" fmla="*/ 2147483646 h 155"/>
              <a:gd name="T62" fmla="*/ 2147483646 w 209"/>
              <a:gd name="T63" fmla="*/ 2147483646 h 155"/>
              <a:gd name="T64" fmla="*/ 2147483646 w 209"/>
              <a:gd name="T65" fmla="*/ 2147483646 h 155"/>
              <a:gd name="T66" fmla="*/ 2147483646 w 209"/>
              <a:gd name="T67" fmla="*/ 2147483646 h 155"/>
              <a:gd name="T68" fmla="*/ 2147483646 w 209"/>
              <a:gd name="T69" fmla="*/ 2147483646 h 155"/>
              <a:gd name="T70" fmla="*/ 2147483646 w 209"/>
              <a:gd name="T71" fmla="*/ 2147483646 h 155"/>
              <a:gd name="T72" fmla="*/ 2147483646 w 209"/>
              <a:gd name="T73" fmla="*/ 2147483646 h 155"/>
              <a:gd name="T74" fmla="*/ 2147483646 w 209"/>
              <a:gd name="T75" fmla="*/ 2147483646 h 155"/>
              <a:gd name="T76" fmla="*/ 2147483646 w 209"/>
              <a:gd name="T77" fmla="*/ 2147483646 h 155"/>
              <a:gd name="T78" fmla="*/ 2147483646 w 209"/>
              <a:gd name="T79" fmla="*/ 2147483646 h 155"/>
              <a:gd name="T80" fmla="*/ 2147483646 w 209"/>
              <a:gd name="T81" fmla="*/ 2147483646 h 155"/>
              <a:gd name="T82" fmla="*/ 2147483646 w 209"/>
              <a:gd name="T83" fmla="*/ 2147483646 h 155"/>
              <a:gd name="T84" fmla="*/ 2147483646 w 209"/>
              <a:gd name="T85" fmla="*/ 2147483646 h 155"/>
              <a:gd name="T86" fmla="*/ 2147483646 w 209"/>
              <a:gd name="T87" fmla="*/ 2147483646 h 155"/>
              <a:gd name="T88" fmla="*/ 2147483646 w 209"/>
              <a:gd name="T89" fmla="*/ 2147483646 h 155"/>
              <a:gd name="T90" fmla="*/ 2147483646 w 209"/>
              <a:gd name="T91" fmla="*/ 2147483646 h 155"/>
              <a:gd name="T92" fmla="*/ 2147483646 w 209"/>
              <a:gd name="T93" fmla="*/ 2147483646 h 155"/>
              <a:gd name="T94" fmla="*/ 2147483646 w 209"/>
              <a:gd name="T95" fmla="*/ 2147483646 h 155"/>
              <a:gd name="T96" fmla="*/ 2147483646 w 209"/>
              <a:gd name="T97" fmla="*/ 2147483646 h 155"/>
              <a:gd name="T98" fmla="*/ 2147483646 w 209"/>
              <a:gd name="T99" fmla="*/ 2147483646 h 15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09" h="155">
                <a:moveTo>
                  <a:pt x="27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44" y="99"/>
                  <a:pt x="44" y="99"/>
                  <a:pt x="44" y="99"/>
                </a:cubicBezTo>
                <a:cubicBezTo>
                  <a:pt x="36" y="99"/>
                  <a:pt x="36" y="99"/>
                  <a:pt x="36" y="99"/>
                </a:cubicBezTo>
                <a:cubicBezTo>
                  <a:pt x="33" y="99"/>
                  <a:pt x="30" y="98"/>
                  <a:pt x="28" y="96"/>
                </a:cubicBezTo>
                <a:cubicBezTo>
                  <a:pt x="25" y="93"/>
                  <a:pt x="24" y="90"/>
                  <a:pt x="24" y="8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9"/>
                  <a:pt x="25" y="6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30" y="1"/>
                  <a:pt x="33" y="0"/>
                  <a:pt x="3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3" y="0"/>
                  <a:pt x="177" y="1"/>
                  <a:pt x="179" y="4"/>
                </a:cubicBezTo>
                <a:cubicBezTo>
                  <a:pt x="179" y="4"/>
                  <a:pt x="179" y="4"/>
                  <a:pt x="179" y="4"/>
                </a:cubicBezTo>
                <a:cubicBezTo>
                  <a:pt x="181" y="6"/>
                  <a:pt x="182" y="9"/>
                  <a:pt x="182" y="12"/>
                </a:cubicBezTo>
                <a:cubicBezTo>
                  <a:pt x="182" y="87"/>
                  <a:pt x="182" y="87"/>
                  <a:pt x="182" y="87"/>
                </a:cubicBezTo>
                <a:cubicBezTo>
                  <a:pt x="182" y="90"/>
                  <a:pt x="181" y="93"/>
                  <a:pt x="179" y="96"/>
                </a:cubicBezTo>
                <a:cubicBezTo>
                  <a:pt x="177" y="98"/>
                  <a:pt x="173" y="99"/>
                  <a:pt x="170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80" y="102"/>
                  <a:pt x="180" y="102"/>
                  <a:pt x="180" y="102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2" y="155"/>
                  <a:pt x="202" y="155"/>
                  <a:pt x="202" y="155"/>
                </a:cubicBezTo>
                <a:cubicBezTo>
                  <a:pt x="7" y="155"/>
                  <a:pt x="7" y="155"/>
                  <a:pt x="7" y="155"/>
                </a:cubicBezTo>
                <a:cubicBezTo>
                  <a:pt x="0" y="141"/>
                  <a:pt x="0" y="141"/>
                  <a:pt x="0" y="141"/>
                </a:cubicBezTo>
                <a:cubicBezTo>
                  <a:pt x="27" y="102"/>
                  <a:pt x="27" y="102"/>
                  <a:pt x="27" y="102"/>
                </a:cubicBezTo>
                <a:close/>
                <a:moveTo>
                  <a:pt x="63" y="102"/>
                </a:moveTo>
                <a:cubicBezTo>
                  <a:pt x="143" y="102"/>
                  <a:pt x="143" y="102"/>
                  <a:pt x="143" y="102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2"/>
                  <a:pt x="63" y="102"/>
                  <a:pt x="63" y="102"/>
                </a:cubicBezTo>
                <a:close/>
                <a:moveTo>
                  <a:pt x="170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31" y="126"/>
                </a:moveTo>
                <a:cubicBezTo>
                  <a:pt x="30" y="128"/>
                  <a:pt x="28" y="131"/>
                  <a:pt x="27" y="133"/>
                </a:cubicBezTo>
                <a:cubicBezTo>
                  <a:pt x="34" y="133"/>
                  <a:pt x="41" y="133"/>
                  <a:pt x="48" y="133"/>
                </a:cubicBezTo>
                <a:cubicBezTo>
                  <a:pt x="49" y="131"/>
                  <a:pt x="50" y="128"/>
                  <a:pt x="51" y="126"/>
                </a:cubicBezTo>
                <a:cubicBezTo>
                  <a:pt x="44" y="126"/>
                  <a:pt x="38" y="126"/>
                  <a:pt x="31" y="126"/>
                </a:cubicBezTo>
                <a:close/>
                <a:moveTo>
                  <a:pt x="41" y="110"/>
                </a:moveTo>
                <a:cubicBezTo>
                  <a:pt x="40" y="111"/>
                  <a:pt x="39" y="113"/>
                  <a:pt x="38" y="115"/>
                </a:cubicBezTo>
                <a:cubicBezTo>
                  <a:pt x="46" y="115"/>
                  <a:pt x="53" y="115"/>
                  <a:pt x="61" y="115"/>
                </a:cubicBezTo>
                <a:cubicBezTo>
                  <a:pt x="62" y="113"/>
                  <a:pt x="62" y="111"/>
                  <a:pt x="63" y="110"/>
                </a:cubicBezTo>
                <a:cubicBezTo>
                  <a:pt x="56" y="110"/>
                  <a:pt x="49" y="110"/>
                  <a:pt x="41" y="110"/>
                </a:cubicBezTo>
                <a:close/>
                <a:moveTo>
                  <a:pt x="157" y="110"/>
                </a:moveTo>
                <a:cubicBezTo>
                  <a:pt x="157" y="111"/>
                  <a:pt x="158" y="113"/>
                  <a:pt x="159" y="115"/>
                </a:cubicBezTo>
                <a:cubicBezTo>
                  <a:pt x="164" y="115"/>
                  <a:pt x="169" y="115"/>
                  <a:pt x="173" y="115"/>
                </a:cubicBezTo>
                <a:cubicBezTo>
                  <a:pt x="172" y="113"/>
                  <a:pt x="171" y="111"/>
                  <a:pt x="170" y="110"/>
                </a:cubicBezTo>
                <a:cubicBezTo>
                  <a:pt x="166" y="110"/>
                  <a:pt x="161" y="110"/>
                  <a:pt x="157" y="110"/>
                </a:cubicBezTo>
                <a:close/>
                <a:moveTo>
                  <a:pt x="139" y="110"/>
                </a:moveTo>
                <a:cubicBezTo>
                  <a:pt x="139" y="111"/>
                  <a:pt x="140" y="113"/>
                  <a:pt x="140" y="115"/>
                </a:cubicBezTo>
                <a:cubicBezTo>
                  <a:pt x="145" y="115"/>
                  <a:pt x="150" y="115"/>
                  <a:pt x="155" y="115"/>
                </a:cubicBezTo>
                <a:cubicBezTo>
                  <a:pt x="154" y="113"/>
                  <a:pt x="153" y="111"/>
                  <a:pt x="152" y="110"/>
                </a:cubicBezTo>
                <a:cubicBezTo>
                  <a:pt x="148" y="110"/>
                  <a:pt x="143" y="110"/>
                  <a:pt x="139" y="110"/>
                </a:cubicBezTo>
                <a:close/>
                <a:moveTo>
                  <a:pt x="121" y="110"/>
                </a:moveTo>
                <a:cubicBezTo>
                  <a:pt x="121" y="111"/>
                  <a:pt x="121" y="113"/>
                  <a:pt x="122" y="115"/>
                </a:cubicBezTo>
                <a:cubicBezTo>
                  <a:pt x="126" y="115"/>
                  <a:pt x="131" y="115"/>
                  <a:pt x="136" y="115"/>
                </a:cubicBezTo>
                <a:cubicBezTo>
                  <a:pt x="135" y="113"/>
                  <a:pt x="135" y="111"/>
                  <a:pt x="134" y="110"/>
                </a:cubicBezTo>
                <a:cubicBezTo>
                  <a:pt x="130" y="110"/>
                  <a:pt x="125" y="110"/>
                  <a:pt x="121" y="110"/>
                </a:cubicBezTo>
                <a:close/>
                <a:moveTo>
                  <a:pt x="103" y="110"/>
                </a:moveTo>
                <a:cubicBezTo>
                  <a:pt x="103" y="111"/>
                  <a:pt x="103" y="113"/>
                  <a:pt x="103" y="115"/>
                </a:cubicBezTo>
                <a:cubicBezTo>
                  <a:pt x="108" y="115"/>
                  <a:pt x="113" y="115"/>
                  <a:pt x="117" y="115"/>
                </a:cubicBezTo>
                <a:cubicBezTo>
                  <a:pt x="117" y="113"/>
                  <a:pt x="117" y="111"/>
                  <a:pt x="117" y="110"/>
                </a:cubicBezTo>
                <a:cubicBezTo>
                  <a:pt x="112" y="110"/>
                  <a:pt x="108" y="110"/>
                  <a:pt x="103" y="110"/>
                </a:cubicBezTo>
                <a:close/>
                <a:moveTo>
                  <a:pt x="85" y="110"/>
                </a:moveTo>
                <a:cubicBezTo>
                  <a:pt x="85" y="111"/>
                  <a:pt x="85" y="113"/>
                  <a:pt x="84" y="115"/>
                </a:cubicBezTo>
                <a:cubicBezTo>
                  <a:pt x="89" y="115"/>
                  <a:pt x="94" y="115"/>
                  <a:pt x="98" y="115"/>
                </a:cubicBezTo>
                <a:cubicBezTo>
                  <a:pt x="99" y="113"/>
                  <a:pt x="99" y="111"/>
                  <a:pt x="99" y="110"/>
                </a:cubicBezTo>
                <a:cubicBezTo>
                  <a:pt x="94" y="110"/>
                  <a:pt x="90" y="110"/>
                  <a:pt x="85" y="110"/>
                </a:cubicBezTo>
                <a:close/>
                <a:moveTo>
                  <a:pt x="67" y="110"/>
                </a:moveTo>
                <a:cubicBezTo>
                  <a:pt x="67" y="111"/>
                  <a:pt x="66" y="113"/>
                  <a:pt x="66" y="115"/>
                </a:cubicBezTo>
                <a:cubicBezTo>
                  <a:pt x="70" y="115"/>
                  <a:pt x="75" y="115"/>
                  <a:pt x="80" y="115"/>
                </a:cubicBezTo>
                <a:cubicBezTo>
                  <a:pt x="80" y="113"/>
                  <a:pt x="81" y="111"/>
                  <a:pt x="81" y="110"/>
                </a:cubicBezTo>
                <a:cubicBezTo>
                  <a:pt x="77" y="110"/>
                  <a:pt x="72" y="110"/>
                  <a:pt x="67" y="110"/>
                </a:cubicBezTo>
                <a:close/>
                <a:moveTo>
                  <a:pt x="152" y="117"/>
                </a:moveTo>
                <a:cubicBezTo>
                  <a:pt x="153" y="119"/>
                  <a:pt x="153" y="121"/>
                  <a:pt x="154" y="123"/>
                </a:cubicBezTo>
                <a:cubicBezTo>
                  <a:pt x="162" y="123"/>
                  <a:pt x="170" y="123"/>
                  <a:pt x="178" y="123"/>
                </a:cubicBezTo>
                <a:cubicBezTo>
                  <a:pt x="177" y="121"/>
                  <a:pt x="176" y="119"/>
                  <a:pt x="175" y="117"/>
                </a:cubicBezTo>
                <a:cubicBezTo>
                  <a:pt x="167" y="117"/>
                  <a:pt x="160" y="117"/>
                  <a:pt x="152" y="117"/>
                </a:cubicBezTo>
                <a:close/>
                <a:moveTo>
                  <a:pt x="132" y="117"/>
                </a:moveTo>
                <a:cubicBezTo>
                  <a:pt x="133" y="119"/>
                  <a:pt x="133" y="121"/>
                  <a:pt x="134" y="123"/>
                </a:cubicBezTo>
                <a:cubicBezTo>
                  <a:pt x="139" y="123"/>
                  <a:pt x="144" y="123"/>
                  <a:pt x="149" y="123"/>
                </a:cubicBezTo>
                <a:cubicBezTo>
                  <a:pt x="148" y="121"/>
                  <a:pt x="148" y="119"/>
                  <a:pt x="147" y="117"/>
                </a:cubicBezTo>
                <a:cubicBezTo>
                  <a:pt x="142" y="117"/>
                  <a:pt x="137" y="117"/>
                  <a:pt x="132" y="117"/>
                </a:cubicBezTo>
                <a:close/>
                <a:moveTo>
                  <a:pt x="113" y="117"/>
                </a:moveTo>
                <a:cubicBezTo>
                  <a:pt x="113" y="119"/>
                  <a:pt x="114" y="121"/>
                  <a:pt x="114" y="123"/>
                </a:cubicBezTo>
                <a:cubicBezTo>
                  <a:pt x="119" y="123"/>
                  <a:pt x="124" y="123"/>
                  <a:pt x="129" y="123"/>
                </a:cubicBezTo>
                <a:cubicBezTo>
                  <a:pt x="129" y="121"/>
                  <a:pt x="128" y="119"/>
                  <a:pt x="128" y="117"/>
                </a:cubicBezTo>
                <a:cubicBezTo>
                  <a:pt x="123" y="117"/>
                  <a:pt x="118" y="117"/>
                  <a:pt x="113" y="117"/>
                </a:cubicBezTo>
                <a:close/>
                <a:moveTo>
                  <a:pt x="94" y="117"/>
                </a:moveTo>
                <a:cubicBezTo>
                  <a:pt x="94" y="119"/>
                  <a:pt x="94" y="121"/>
                  <a:pt x="93" y="123"/>
                </a:cubicBezTo>
                <a:cubicBezTo>
                  <a:pt x="99" y="123"/>
                  <a:pt x="104" y="123"/>
                  <a:pt x="109" y="123"/>
                </a:cubicBezTo>
                <a:cubicBezTo>
                  <a:pt x="109" y="121"/>
                  <a:pt x="109" y="119"/>
                  <a:pt x="109" y="117"/>
                </a:cubicBezTo>
                <a:cubicBezTo>
                  <a:pt x="104" y="117"/>
                  <a:pt x="99" y="117"/>
                  <a:pt x="94" y="117"/>
                </a:cubicBezTo>
                <a:close/>
                <a:moveTo>
                  <a:pt x="75" y="117"/>
                </a:moveTo>
                <a:cubicBezTo>
                  <a:pt x="74" y="119"/>
                  <a:pt x="74" y="121"/>
                  <a:pt x="73" y="123"/>
                </a:cubicBezTo>
                <a:cubicBezTo>
                  <a:pt x="79" y="123"/>
                  <a:pt x="84" y="123"/>
                  <a:pt x="89" y="123"/>
                </a:cubicBezTo>
                <a:cubicBezTo>
                  <a:pt x="89" y="121"/>
                  <a:pt x="89" y="119"/>
                  <a:pt x="90" y="117"/>
                </a:cubicBezTo>
                <a:cubicBezTo>
                  <a:pt x="85" y="117"/>
                  <a:pt x="80" y="117"/>
                  <a:pt x="75" y="117"/>
                </a:cubicBezTo>
                <a:close/>
                <a:moveTo>
                  <a:pt x="56" y="117"/>
                </a:moveTo>
                <a:cubicBezTo>
                  <a:pt x="55" y="119"/>
                  <a:pt x="54" y="121"/>
                  <a:pt x="53" y="123"/>
                </a:cubicBezTo>
                <a:cubicBezTo>
                  <a:pt x="58" y="123"/>
                  <a:pt x="63" y="123"/>
                  <a:pt x="68" y="123"/>
                </a:cubicBezTo>
                <a:cubicBezTo>
                  <a:pt x="69" y="121"/>
                  <a:pt x="70" y="119"/>
                  <a:pt x="70" y="117"/>
                </a:cubicBezTo>
                <a:cubicBezTo>
                  <a:pt x="65" y="117"/>
                  <a:pt x="60" y="117"/>
                  <a:pt x="56" y="117"/>
                </a:cubicBezTo>
                <a:close/>
                <a:moveTo>
                  <a:pt x="37" y="117"/>
                </a:moveTo>
                <a:cubicBezTo>
                  <a:pt x="35" y="119"/>
                  <a:pt x="34" y="121"/>
                  <a:pt x="33" y="123"/>
                </a:cubicBezTo>
                <a:cubicBezTo>
                  <a:pt x="38" y="123"/>
                  <a:pt x="43" y="123"/>
                  <a:pt x="48" y="123"/>
                </a:cubicBezTo>
                <a:cubicBezTo>
                  <a:pt x="49" y="121"/>
                  <a:pt x="50" y="119"/>
                  <a:pt x="51" y="117"/>
                </a:cubicBezTo>
                <a:cubicBezTo>
                  <a:pt x="46" y="117"/>
                  <a:pt x="41" y="117"/>
                  <a:pt x="37" y="117"/>
                </a:cubicBezTo>
                <a:close/>
                <a:moveTo>
                  <a:pt x="160" y="126"/>
                </a:moveTo>
                <a:cubicBezTo>
                  <a:pt x="161" y="128"/>
                  <a:pt x="162" y="131"/>
                  <a:pt x="163" y="133"/>
                </a:cubicBezTo>
                <a:cubicBezTo>
                  <a:pt x="170" y="133"/>
                  <a:pt x="177" y="133"/>
                  <a:pt x="184" y="133"/>
                </a:cubicBezTo>
                <a:cubicBezTo>
                  <a:pt x="183" y="131"/>
                  <a:pt x="182" y="128"/>
                  <a:pt x="180" y="126"/>
                </a:cubicBezTo>
                <a:cubicBezTo>
                  <a:pt x="174" y="126"/>
                  <a:pt x="167" y="126"/>
                  <a:pt x="160" y="126"/>
                </a:cubicBezTo>
                <a:close/>
                <a:moveTo>
                  <a:pt x="139" y="126"/>
                </a:moveTo>
                <a:cubicBezTo>
                  <a:pt x="140" y="128"/>
                  <a:pt x="141" y="131"/>
                  <a:pt x="141" y="133"/>
                </a:cubicBezTo>
                <a:cubicBezTo>
                  <a:pt x="147" y="133"/>
                  <a:pt x="152" y="133"/>
                  <a:pt x="158" y="133"/>
                </a:cubicBezTo>
                <a:cubicBezTo>
                  <a:pt x="157" y="131"/>
                  <a:pt x="156" y="128"/>
                  <a:pt x="155" y="126"/>
                </a:cubicBezTo>
                <a:cubicBezTo>
                  <a:pt x="150" y="126"/>
                  <a:pt x="145" y="126"/>
                  <a:pt x="139" y="126"/>
                </a:cubicBezTo>
                <a:close/>
                <a:moveTo>
                  <a:pt x="119" y="126"/>
                </a:moveTo>
                <a:cubicBezTo>
                  <a:pt x="119" y="128"/>
                  <a:pt x="119" y="131"/>
                  <a:pt x="119" y="133"/>
                </a:cubicBezTo>
                <a:cubicBezTo>
                  <a:pt x="125" y="133"/>
                  <a:pt x="131" y="133"/>
                  <a:pt x="136" y="133"/>
                </a:cubicBezTo>
                <a:cubicBezTo>
                  <a:pt x="136" y="131"/>
                  <a:pt x="135" y="128"/>
                  <a:pt x="135" y="126"/>
                </a:cubicBezTo>
                <a:cubicBezTo>
                  <a:pt x="129" y="126"/>
                  <a:pt x="124" y="126"/>
                  <a:pt x="119" y="126"/>
                </a:cubicBezTo>
                <a:close/>
                <a:moveTo>
                  <a:pt x="98" y="126"/>
                </a:moveTo>
                <a:cubicBezTo>
                  <a:pt x="98" y="128"/>
                  <a:pt x="98" y="131"/>
                  <a:pt x="98" y="133"/>
                </a:cubicBezTo>
                <a:cubicBezTo>
                  <a:pt x="103" y="133"/>
                  <a:pt x="109" y="133"/>
                  <a:pt x="115" y="133"/>
                </a:cubicBezTo>
                <a:cubicBezTo>
                  <a:pt x="114" y="131"/>
                  <a:pt x="114" y="128"/>
                  <a:pt x="114" y="126"/>
                </a:cubicBezTo>
                <a:cubicBezTo>
                  <a:pt x="109" y="126"/>
                  <a:pt x="103" y="126"/>
                  <a:pt x="98" y="126"/>
                </a:cubicBezTo>
                <a:close/>
                <a:moveTo>
                  <a:pt x="77" y="126"/>
                </a:moveTo>
                <a:cubicBezTo>
                  <a:pt x="77" y="128"/>
                  <a:pt x="76" y="131"/>
                  <a:pt x="76" y="133"/>
                </a:cubicBezTo>
                <a:cubicBezTo>
                  <a:pt x="81" y="133"/>
                  <a:pt x="87" y="133"/>
                  <a:pt x="92" y="133"/>
                </a:cubicBezTo>
                <a:cubicBezTo>
                  <a:pt x="93" y="131"/>
                  <a:pt x="93" y="128"/>
                  <a:pt x="93" y="126"/>
                </a:cubicBezTo>
                <a:cubicBezTo>
                  <a:pt x="88" y="126"/>
                  <a:pt x="83" y="126"/>
                  <a:pt x="77" y="126"/>
                </a:cubicBezTo>
                <a:close/>
                <a:moveTo>
                  <a:pt x="57" y="126"/>
                </a:moveTo>
                <a:cubicBezTo>
                  <a:pt x="56" y="128"/>
                  <a:pt x="55" y="131"/>
                  <a:pt x="54" y="133"/>
                </a:cubicBezTo>
                <a:cubicBezTo>
                  <a:pt x="60" y="133"/>
                  <a:pt x="65" y="133"/>
                  <a:pt x="71" y="133"/>
                </a:cubicBezTo>
                <a:cubicBezTo>
                  <a:pt x="71" y="131"/>
                  <a:pt x="72" y="128"/>
                  <a:pt x="73" y="126"/>
                </a:cubicBezTo>
                <a:cubicBezTo>
                  <a:pt x="67" y="126"/>
                  <a:pt x="62" y="126"/>
                  <a:pt x="57" y="126"/>
                </a:cubicBezTo>
                <a:close/>
              </a:path>
            </a:pathLst>
          </a:custGeom>
          <a:solidFill>
            <a:srgbClr val="24487D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KSO_Shape"/>
          <p:cNvSpPr/>
          <p:nvPr>
            <p:custDataLst>
              <p:tags r:id="rId10"/>
            </p:custDataLst>
          </p:nvPr>
        </p:nvSpPr>
        <p:spPr bwMode="auto">
          <a:xfrm>
            <a:off x="5792114" y="2706304"/>
            <a:ext cx="607773" cy="538545"/>
          </a:xfrm>
          <a:custGeom>
            <a:avLst/>
            <a:gdLst>
              <a:gd name="T0" fmla="*/ 6 w 1366582"/>
              <a:gd name="T1" fmla="*/ 281 h 1042046"/>
              <a:gd name="T2" fmla="*/ 31 w 1366582"/>
              <a:gd name="T3" fmla="*/ 281 h 1042046"/>
              <a:gd name="T4" fmla="*/ 37 w 1366582"/>
              <a:gd name="T5" fmla="*/ 294 h 1042046"/>
              <a:gd name="T6" fmla="*/ 37 w 1366582"/>
              <a:gd name="T7" fmla="*/ 356 h 1042046"/>
              <a:gd name="T8" fmla="*/ 31 w 1366582"/>
              <a:gd name="T9" fmla="*/ 369 h 1042046"/>
              <a:gd name="T10" fmla="*/ 6 w 1366582"/>
              <a:gd name="T11" fmla="*/ 369 h 1042046"/>
              <a:gd name="T12" fmla="*/ 0 w 1366582"/>
              <a:gd name="T13" fmla="*/ 356 h 1042046"/>
              <a:gd name="T14" fmla="*/ 0 w 1366582"/>
              <a:gd name="T15" fmla="*/ 294 h 1042046"/>
              <a:gd name="T16" fmla="*/ 6 w 1366582"/>
              <a:gd name="T17" fmla="*/ 281 h 1042046"/>
              <a:gd name="T18" fmla="*/ 51 w 1366582"/>
              <a:gd name="T19" fmla="*/ 218 h 1042046"/>
              <a:gd name="T20" fmla="*/ 75 w 1366582"/>
              <a:gd name="T21" fmla="*/ 218 h 1042046"/>
              <a:gd name="T22" fmla="*/ 81 w 1366582"/>
              <a:gd name="T23" fmla="*/ 231 h 1042046"/>
              <a:gd name="T24" fmla="*/ 81 w 1366582"/>
              <a:gd name="T25" fmla="*/ 356 h 1042046"/>
              <a:gd name="T26" fmla="*/ 75 w 1366582"/>
              <a:gd name="T27" fmla="*/ 369 h 1042046"/>
              <a:gd name="T28" fmla="*/ 51 w 1366582"/>
              <a:gd name="T29" fmla="*/ 369 h 1042046"/>
              <a:gd name="T30" fmla="*/ 45 w 1366582"/>
              <a:gd name="T31" fmla="*/ 356 h 1042046"/>
              <a:gd name="T32" fmla="*/ 45 w 1366582"/>
              <a:gd name="T33" fmla="*/ 231 h 1042046"/>
              <a:gd name="T34" fmla="*/ 51 w 1366582"/>
              <a:gd name="T35" fmla="*/ 218 h 1042046"/>
              <a:gd name="T36" fmla="*/ 96 w 1366582"/>
              <a:gd name="T37" fmla="*/ 153 h 1042046"/>
              <a:gd name="T38" fmla="*/ 123 w 1366582"/>
              <a:gd name="T39" fmla="*/ 153 h 1042046"/>
              <a:gd name="T40" fmla="*/ 129 w 1366582"/>
              <a:gd name="T41" fmla="*/ 167 h 1042046"/>
              <a:gd name="T42" fmla="*/ 129 w 1366582"/>
              <a:gd name="T43" fmla="*/ 355 h 1042046"/>
              <a:gd name="T44" fmla="*/ 123 w 1366582"/>
              <a:gd name="T45" fmla="*/ 369 h 1042046"/>
              <a:gd name="T46" fmla="*/ 96 w 1366582"/>
              <a:gd name="T47" fmla="*/ 369 h 1042046"/>
              <a:gd name="T48" fmla="*/ 89 w 1366582"/>
              <a:gd name="T49" fmla="*/ 355 h 1042046"/>
              <a:gd name="T50" fmla="*/ 89 w 1366582"/>
              <a:gd name="T51" fmla="*/ 167 h 1042046"/>
              <a:gd name="T52" fmla="*/ 96 w 1366582"/>
              <a:gd name="T53" fmla="*/ 153 h 1042046"/>
              <a:gd name="T54" fmla="*/ 144 w 1366582"/>
              <a:gd name="T55" fmla="*/ 75 h 1042046"/>
              <a:gd name="T56" fmla="*/ 171 w 1366582"/>
              <a:gd name="T57" fmla="*/ 75 h 1042046"/>
              <a:gd name="T58" fmla="*/ 177 w 1366582"/>
              <a:gd name="T59" fmla="*/ 89 h 1042046"/>
              <a:gd name="T60" fmla="*/ 177 w 1366582"/>
              <a:gd name="T61" fmla="*/ 355 h 1042046"/>
              <a:gd name="T62" fmla="*/ 171 w 1366582"/>
              <a:gd name="T63" fmla="*/ 369 h 1042046"/>
              <a:gd name="T64" fmla="*/ 144 w 1366582"/>
              <a:gd name="T65" fmla="*/ 369 h 1042046"/>
              <a:gd name="T66" fmla="*/ 137 w 1366582"/>
              <a:gd name="T67" fmla="*/ 355 h 1042046"/>
              <a:gd name="T68" fmla="*/ 137 w 1366582"/>
              <a:gd name="T69" fmla="*/ 89 h 1042046"/>
              <a:gd name="T70" fmla="*/ 144 w 1366582"/>
              <a:gd name="T71" fmla="*/ 75 h 1042046"/>
              <a:gd name="T72" fmla="*/ 192 w 1366582"/>
              <a:gd name="T73" fmla="*/ 0 h 1042046"/>
              <a:gd name="T74" fmla="*/ 218 w 1366582"/>
              <a:gd name="T75" fmla="*/ 0 h 1042046"/>
              <a:gd name="T76" fmla="*/ 225 w 1366582"/>
              <a:gd name="T77" fmla="*/ 14 h 1042046"/>
              <a:gd name="T78" fmla="*/ 225 w 1366582"/>
              <a:gd name="T79" fmla="*/ 355 h 1042046"/>
              <a:gd name="T80" fmla="*/ 218 w 1366582"/>
              <a:gd name="T81" fmla="*/ 369 h 1042046"/>
              <a:gd name="T82" fmla="*/ 192 w 1366582"/>
              <a:gd name="T83" fmla="*/ 369 h 1042046"/>
              <a:gd name="T84" fmla="*/ 185 w 1366582"/>
              <a:gd name="T85" fmla="*/ 355 h 1042046"/>
              <a:gd name="T86" fmla="*/ 185 w 1366582"/>
              <a:gd name="T87" fmla="*/ 14 h 1042046"/>
              <a:gd name="T88" fmla="*/ 192 w 1366582"/>
              <a:gd name="T89" fmla="*/ 0 h 104204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66582" h="1042046">
                <a:moveTo>
                  <a:pt x="37022" y="792087"/>
                </a:moveTo>
                <a:lnTo>
                  <a:pt x="185104" y="792087"/>
                </a:lnTo>
                <a:cubicBezTo>
                  <a:pt x="205551" y="792087"/>
                  <a:pt x="222126" y="808662"/>
                  <a:pt x="222126" y="829109"/>
                </a:cubicBezTo>
                <a:lnTo>
                  <a:pt x="222126" y="1005022"/>
                </a:lnTo>
                <a:cubicBezTo>
                  <a:pt x="222126" y="1025469"/>
                  <a:pt x="205551" y="1042044"/>
                  <a:pt x="185104" y="1042044"/>
                </a:cubicBezTo>
                <a:lnTo>
                  <a:pt x="37022" y="1042044"/>
                </a:lnTo>
                <a:cubicBezTo>
                  <a:pt x="16575" y="1042044"/>
                  <a:pt x="0" y="1025469"/>
                  <a:pt x="0" y="1005022"/>
                </a:cubicBezTo>
                <a:lnTo>
                  <a:pt x="0" y="829109"/>
                </a:lnTo>
                <a:cubicBezTo>
                  <a:pt x="0" y="808662"/>
                  <a:pt x="16575" y="792087"/>
                  <a:pt x="37022" y="792087"/>
                </a:cubicBezTo>
                <a:close/>
                <a:moveTo>
                  <a:pt x="308442" y="614561"/>
                </a:moveTo>
                <a:lnTo>
                  <a:pt x="456524" y="614561"/>
                </a:lnTo>
                <a:cubicBezTo>
                  <a:pt x="476971" y="614561"/>
                  <a:pt x="493546" y="631136"/>
                  <a:pt x="493546" y="651583"/>
                </a:cubicBezTo>
                <a:lnTo>
                  <a:pt x="493546" y="1005023"/>
                </a:lnTo>
                <a:cubicBezTo>
                  <a:pt x="493546" y="1025470"/>
                  <a:pt x="476971" y="1042045"/>
                  <a:pt x="456524" y="1042045"/>
                </a:cubicBezTo>
                <a:lnTo>
                  <a:pt x="308442" y="1042045"/>
                </a:lnTo>
                <a:cubicBezTo>
                  <a:pt x="287995" y="1042045"/>
                  <a:pt x="271420" y="1025470"/>
                  <a:pt x="271420" y="1005023"/>
                </a:cubicBezTo>
                <a:lnTo>
                  <a:pt x="271420" y="651583"/>
                </a:lnTo>
                <a:cubicBezTo>
                  <a:pt x="271420" y="631136"/>
                  <a:pt x="287995" y="614561"/>
                  <a:pt x="308442" y="614561"/>
                </a:cubicBezTo>
                <a:close/>
                <a:moveTo>
                  <a:pt x="583127" y="432047"/>
                </a:moveTo>
                <a:lnTo>
                  <a:pt x="744271" y="432047"/>
                </a:lnTo>
                <a:cubicBezTo>
                  <a:pt x="766521" y="432047"/>
                  <a:pt x="784558" y="450084"/>
                  <a:pt x="784558" y="472334"/>
                </a:cubicBezTo>
                <a:lnTo>
                  <a:pt x="784558" y="1001758"/>
                </a:lnTo>
                <a:cubicBezTo>
                  <a:pt x="784558" y="1024008"/>
                  <a:pt x="766521" y="1042045"/>
                  <a:pt x="744271" y="1042045"/>
                </a:cubicBezTo>
                <a:lnTo>
                  <a:pt x="583127" y="1042045"/>
                </a:lnTo>
                <a:cubicBezTo>
                  <a:pt x="560877" y="1042045"/>
                  <a:pt x="542840" y="1024008"/>
                  <a:pt x="542840" y="1001758"/>
                </a:cubicBezTo>
                <a:lnTo>
                  <a:pt x="542840" y="472334"/>
                </a:lnTo>
                <a:cubicBezTo>
                  <a:pt x="542840" y="450084"/>
                  <a:pt x="560877" y="432047"/>
                  <a:pt x="583127" y="432047"/>
                </a:cubicBezTo>
                <a:close/>
                <a:moveTo>
                  <a:pt x="874139" y="210194"/>
                </a:moveTo>
                <a:lnTo>
                  <a:pt x="1035283" y="210194"/>
                </a:lnTo>
                <a:cubicBezTo>
                  <a:pt x="1057533" y="210194"/>
                  <a:pt x="1075570" y="228231"/>
                  <a:pt x="1075570" y="250481"/>
                </a:cubicBezTo>
                <a:lnTo>
                  <a:pt x="1075570" y="1001758"/>
                </a:lnTo>
                <a:cubicBezTo>
                  <a:pt x="1075570" y="1024008"/>
                  <a:pt x="1057533" y="1042045"/>
                  <a:pt x="1035283" y="1042045"/>
                </a:cubicBezTo>
                <a:lnTo>
                  <a:pt x="874139" y="1042045"/>
                </a:lnTo>
                <a:cubicBezTo>
                  <a:pt x="851889" y="1042045"/>
                  <a:pt x="833852" y="1024008"/>
                  <a:pt x="833852" y="1001758"/>
                </a:cubicBezTo>
                <a:lnTo>
                  <a:pt x="833852" y="250481"/>
                </a:lnTo>
                <a:cubicBezTo>
                  <a:pt x="833852" y="228231"/>
                  <a:pt x="851889" y="210194"/>
                  <a:pt x="874139" y="210194"/>
                </a:cubicBezTo>
                <a:close/>
                <a:moveTo>
                  <a:pt x="1165151" y="0"/>
                </a:moveTo>
                <a:lnTo>
                  <a:pt x="1326295" y="0"/>
                </a:lnTo>
                <a:cubicBezTo>
                  <a:pt x="1348545" y="0"/>
                  <a:pt x="1366582" y="18037"/>
                  <a:pt x="1366582" y="40287"/>
                </a:cubicBezTo>
                <a:lnTo>
                  <a:pt x="1366582" y="1001759"/>
                </a:lnTo>
                <a:cubicBezTo>
                  <a:pt x="1366582" y="1024009"/>
                  <a:pt x="1348545" y="1042046"/>
                  <a:pt x="1326295" y="1042046"/>
                </a:cubicBezTo>
                <a:lnTo>
                  <a:pt x="1165151" y="1042046"/>
                </a:lnTo>
                <a:cubicBezTo>
                  <a:pt x="1142901" y="1042046"/>
                  <a:pt x="1124864" y="1024009"/>
                  <a:pt x="1124864" y="1001759"/>
                </a:cubicBezTo>
                <a:lnTo>
                  <a:pt x="1124864" y="40287"/>
                </a:lnTo>
                <a:cubicBezTo>
                  <a:pt x="1124864" y="18037"/>
                  <a:pt x="1142901" y="0"/>
                  <a:pt x="1165151" y="0"/>
                </a:cubicBezTo>
                <a:close/>
              </a:path>
            </a:pathLst>
          </a:custGeom>
          <a:solidFill>
            <a:srgbClr val="24487D"/>
          </a:solidFill>
          <a:ln>
            <a:noFill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矩形 26"/>
          <p:cNvSpPr/>
          <p:nvPr>
            <p:custDataLst>
              <p:tags r:id="rId11"/>
            </p:custDataLst>
          </p:nvPr>
        </p:nvSpPr>
        <p:spPr>
          <a:xfrm>
            <a:off x="1444043" y="3931835"/>
            <a:ext cx="2104279" cy="1679958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b="1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VSCode</a:t>
            </a:r>
            <a:r>
              <a:rPr lang="zh-CN" altLang="en-US" sz="1000" b="1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作为开源项目，其数据资源公开透明，易于获取和分析。这些数据资源揭示项目的开发活跃度、</a:t>
            </a:r>
            <a:r>
              <a:rPr lang="zh-CN" altLang="en-US" sz="1000" b="1" noProof="0" dirty="0">
                <a:ln>
                  <a:noFill/>
                </a:ln>
                <a:solidFill>
                  <a:srgbClr val="2F5597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关注度</a:t>
            </a:r>
            <a:r>
              <a:rPr lang="zh-CN" altLang="en-US" sz="1000" b="1" noProof="0" dirty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等关键信息。</a:t>
            </a:r>
            <a:endParaRPr sz="1000" b="1">
              <a:solidFill>
                <a:srgbClr val="2F5597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8" name="矩形 27"/>
          <p:cNvSpPr/>
          <p:nvPr>
            <p:custDataLst>
              <p:tags r:id="rId12"/>
            </p:custDataLst>
          </p:nvPr>
        </p:nvSpPr>
        <p:spPr>
          <a:xfrm>
            <a:off x="1257977" y="3653877"/>
            <a:ext cx="2449648" cy="1241453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VSCode</a:t>
            </a:r>
            <a:r>
              <a:rPr lang="zh-CN" altLang="en-US" sz="1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项目的开源性与数据丰富性</a:t>
            </a:r>
            <a:endParaRPr lang="zh-CN" altLang="en-US" sz="10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5080159" y="3931864"/>
            <a:ext cx="2033310" cy="1402463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时序数据分析能够揭示项目的历史发展趋势，为项目管理者提供决策支持。</a:t>
            </a:r>
            <a:endParaRPr sz="1200">
              <a:solidFill>
                <a:srgbClr val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4941873" y="3653877"/>
            <a:ext cx="2379597" cy="627128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b="1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时序数据分析在项目管理中的重要性</a:t>
            </a:r>
            <a:endParaRPr sz="100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3" name="矩形 32"/>
          <p:cNvSpPr/>
          <p:nvPr>
            <p:custDataLst>
              <p:tags r:id="rId15"/>
            </p:custDataLst>
          </p:nvPr>
        </p:nvSpPr>
        <p:spPr>
          <a:xfrm>
            <a:off x="8985666" y="3931835"/>
            <a:ext cx="1839624" cy="1495173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通过可视化大屏，项目管理者、开发者和维护者可以迅速掌握项目的整体状况，发现潜在问题，并做出相应的决策</a:t>
            </a:r>
            <a:r>
              <a:rPr lang="zh-CN" altLang="en-US" sz="120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</a:rPr>
              <a:t>。</a:t>
            </a:r>
            <a:endParaRPr lang="zh-CN" altLang="en-US" sz="120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</a:endParaRPr>
          </a:p>
        </p:txBody>
      </p:sp>
      <p:sp>
        <p:nvSpPr>
          <p:cNvPr id="37" name="矩形 36"/>
          <p:cNvSpPr/>
          <p:nvPr>
            <p:custDataLst>
              <p:tags r:id="rId16"/>
            </p:custDataLst>
          </p:nvPr>
        </p:nvSpPr>
        <p:spPr>
          <a:xfrm>
            <a:off x="8804950" y="3653877"/>
            <a:ext cx="2101819" cy="627128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None/>
            </a:pPr>
            <a:r>
              <a:rPr lang="zh-CN" altLang="en-US" sz="10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可视化大屏的直观性与易理解性</a:t>
            </a:r>
            <a:endParaRPr lang="zh-CN" altLang="en-US" sz="1000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14850" y="443774"/>
            <a:ext cx="3162300" cy="5184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项目依据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354640" y="1094425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4" name="图片 3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403225" y="107731"/>
            <a:ext cx="823595" cy="817245"/>
          </a:xfrm>
          <a:prstGeom prst="rect">
            <a:avLst/>
          </a:prstGeom>
        </p:spPr>
      </p:pic>
      <p:pic>
        <p:nvPicPr>
          <p:cNvPr id="5" name="图片 4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10060380" y="5713424"/>
            <a:ext cx="594995" cy="590550"/>
          </a:xfrm>
          <a:prstGeom prst="rect">
            <a:avLst/>
          </a:prstGeom>
        </p:spPr>
      </p:pic>
      <p:pic>
        <p:nvPicPr>
          <p:cNvPr id="11" name="图片 10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10354211" y="652491"/>
            <a:ext cx="1261745" cy="1252220"/>
          </a:xfrm>
          <a:prstGeom prst="rect">
            <a:avLst/>
          </a:prstGeom>
        </p:spPr>
      </p:pic>
      <p:pic>
        <p:nvPicPr>
          <p:cNvPr id="15" name="图片 14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702310" y="2665326"/>
            <a:ext cx="400685" cy="397510"/>
          </a:xfrm>
          <a:prstGeom prst="rect">
            <a:avLst/>
          </a:prstGeom>
        </p:spPr>
      </p:pic>
      <p:pic>
        <p:nvPicPr>
          <p:cNvPr id="16" name="图片 15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11138090" y="3357043"/>
            <a:ext cx="823595" cy="817245"/>
          </a:xfrm>
          <a:prstGeom prst="rect">
            <a:avLst/>
          </a:prstGeom>
        </p:spPr>
      </p:pic>
      <p:pic>
        <p:nvPicPr>
          <p:cNvPr id="17" name="图片 16" descr="QQ图片20220106181402"/>
          <p:cNvPicPr>
            <a:picLocks noChangeAspect="1"/>
          </p:cNvPicPr>
          <p:nvPr/>
        </p:nvPicPr>
        <p:blipFill>
          <a:blip r:embed="rId17"/>
          <a:srcRect l="74417" t="6019" r="10990" b="68250"/>
          <a:stretch>
            <a:fillRect/>
          </a:stretch>
        </p:blipFill>
        <p:spPr>
          <a:xfrm rot="5700000">
            <a:off x="-51617" y="5676854"/>
            <a:ext cx="1261745" cy="1252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32180" y="2499360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520190" y="4836795"/>
            <a:ext cx="400685" cy="39751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14265" y="2461895"/>
            <a:ext cx="4661090" cy="1568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E3863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cs"/>
              </a:rPr>
              <a:t>研究内容和方法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1E3863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33426" y="3513485"/>
            <a:ext cx="2622681" cy="3683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Research content and method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1685" y="2009775"/>
            <a:ext cx="2747010" cy="3979545"/>
            <a:chOff x="2127" y="3222"/>
            <a:chExt cx="4326" cy="6267"/>
          </a:xfrm>
        </p:grpSpPr>
        <p:pic>
          <p:nvPicPr>
            <p:cNvPr id="5" name="图片 4" descr="QQ图片20220106181402"/>
            <p:cNvPicPr>
              <a:picLocks noChangeAspect="1"/>
            </p:cNvPicPr>
            <p:nvPr/>
          </p:nvPicPr>
          <p:blipFill>
            <a:blip r:embed="rId2"/>
            <a:srcRect l="74417" t="6019" r="10990" b="68250"/>
            <a:stretch>
              <a:fillRect/>
            </a:stretch>
          </p:blipFill>
          <p:spPr>
            <a:xfrm rot="5700000">
              <a:off x="2110" y="3238"/>
              <a:ext cx="4359" cy="432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802" y="3819"/>
              <a:ext cx="3497" cy="567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汉仪粗简黑简" panose="00020600040101010101" charset="-122"/>
                  <a:ea typeface="汉仪粗简黑简" panose="00020600040101010101" charset="-122"/>
                  <a:cs typeface="+mn-cs"/>
                </a:rPr>
                <a:t>02</a:t>
              </a:r>
              <a:endPara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0840720" y="3601720"/>
            <a:ext cx="823595" cy="817245"/>
          </a:xfrm>
          <a:prstGeom prst="rect">
            <a:avLst/>
          </a:prstGeom>
        </p:spPr>
      </p:pic>
      <p:pic>
        <p:nvPicPr>
          <p:cNvPr id="7" name="图片 6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226550" y="5203190"/>
            <a:ext cx="594995" cy="590550"/>
          </a:xfrm>
          <a:prstGeom prst="rect">
            <a:avLst/>
          </a:prstGeom>
        </p:spPr>
      </p:pic>
      <p:pic>
        <p:nvPicPr>
          <p:cNvPr id="14" name="图片 13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932180" y="2499360"/>
            <a:ext cx="823595" cy="817245"/>
          </a:xfrm>
          <a:prstGeom prst="rect">
            <a:avLst/>
          </a:prstGeom>
        </p:spPr>
      </p:pic>
      <p:pic>
        <p:nvPicPr>
          <p:cNvPr id="6" name="图片 5" descr="QQ图片20220106181402"/>
          <p:cNvPicPr>
            <a:picLocks noChangeAspect="1"/>
          </p:cNvPicPr>
          <p:nvPr/>
        </p:nvPicPr>
        <p:blipFill>
          <a:blip r:embed="rId2"/>
          <a:srcRect l="74417" t="6019" r="10990" b="68250"/>
          <a:stretch>
            <a:fillRect/>
          </a:stretch>
        </p:blipFill>
        <p:spPr>
          <a:xfrm rot="5700000">
            <a:off x="1520190" y="4836795"/>
            <a:ext cx="400685" cy="3975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051685" y="2009775"/>
            <a:ext cx="2747010" cy="3979545"/>
            <a:chOff x="2127" y="3222"/>
            <a:chExt cx="4326" cy="6267"/>
          </a:xfrm>
        </p:grpSpPr>
        <p:pic>
          <p:nvPicPr>
            <p:cNvPr id="5" name="图片 4" descr="QQ图片20220106181402"/>
            <p:cNvPicPr>
              <a:picLocks noChangeAspect="1"/>
            </p:cNvPicPr>
            <p:nvPr/>
          </p:nvPicPr>
          <p:blipFill>
            <a:blip r:embed="rId2"/>
            <a:srcRect l="74417" t="6019" r="10990" b="68250"/>
            <a:stretch>
              <a:fillRect/>
            </a:stretch>
          </p:blipFill>
          <p:spPr>
            <a:xfrm rot="5700000">
              <a:off x="2110" y="3238"/>
              <a:ext cx="4359" cy="4326"/>
            </a:xfrm>
            <a:prstGeom prst="rect">
              <a:avLst/>
            </a:prstGeom>
          </p:spPr>
        </p:pic>
        <p:sp>
          <p:nvSpPr>
            <p:cNvPr id="22" name="文本框 21"/>
            <p:cNvSpPr txBox="1"/>
            <p:nvPr/>
          </p:nvSpPr>
          <p:spPr>
            <a:xfrm>
              <a:off x="2802" y="3819"/>
              <a:ext cx="3497" cy="5670"/>
            </a:xfrm>
            <a:prstGeom prst="rect">
              <a:avLst/>
            </a:prstGeom>
            <a:noFill/>
          </p:spPr>
          <p:txBody>
            <a:bodyPr vert="horz" wrap="square" rtlCol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 userDrawn="1"/>
        </p:nvSpPr>
        <p:spPr>
          <a:xfrm>
            <a:off x="4958989" y="2266592"/>
            <a:ext cx="4746914" cy="3146137"/>
          </a:xfrm>
          <a:prstGeom prst="rect">
            <a:avLst/>
          </a:prstGeom>
        </p:spPr>
        <p:txBody>
          <a:bodyPr wrap="square" rtlCol="0">
            <a:noAutofit/>
          </a:bodyPr>
          <a:p>
            <a:pPr lvl="0" algn="just"/>
            <a:r>
              <a:rPr lang="zh-CN" altLang="en-US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本项目旨在利用JavaScript编写代码，以HTML文件的形式展现一个基于Microsoft VSCode项目的开源项目时序数据分析与可视化大屏。</a:t>
            </a:r>
            <a:r>
              <a:rPr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通过开源工具集OpenDigger获取2015年11月-2023年3月VSCode在Github上的官方仓库microsoft /vscode的相关数据</a:t>
            </a:r>
            <a:r>
              <a:rPr lang="zh-CN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，</a:t>
            </a:r>
            <a:r>
              <a:rPr lang="zh-CN" altLang="en-US" b="1" noProof="0" dirty="0">
                <a:ln>
                  <a:noFill/>
                </a:ln>
                <a:solidFill>
                  <a:srgbClr val="24487D"/>
                </a:solidFill>
                <a:uLnTx/>
                <a:uFillTx/>
                <a:latin typeface="微软雅黑 Light" panose="020B0502040204020203" charset="-122"/>
                <a:ea typeface="微软雅黑 Light" panose="020B0502040204020203" charset="-122"/>
              </a:rPr>
              <a:t>并</a:t>
            </a:r>
            <a:r>
              <a:rPr lang="zh-CN" altLang="en-US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进行预处理以满足分析需求。通过本项目，我们将深入分析VSCode项目的时序数据，揭示项目的开发活跃度、受关注度等关键信息，并以可视化大屏的形式直观展示分析结果。</a:t>
            </a:r>
            <a:endParaRPr lang="zh-CN" altLang="en-US" b="1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53974" y="731052"/>
            <a:ext cx="3162300" cy="5184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+mn-ea"/>
                <a:sym typeface="+mn-lt"/>
              </a:rPr>
              <a:t>项目内容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0361" y="2568335"/>
            <a:ext cx="1650223" cy="16502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文本框 56"/>
          <p:cNvSpPr txBox="1"/>
          <p:nvPr/>
        </p:nvSpPr>
        <p:spPr>
          <a:xfrm>
            <a:off x="4773658" y="506961"/>
            <a:ext cx="26447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ea"/>
                <a:sym typeface="+mn-lt"/>
              </a:rPr>
              <a:t>项目方法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060245" y="1284216"/>
            <a:ext cx="1025356" cy="1025356"/>
          </a:xfrm>
          <a:prstGeom prst="ellipse">
            <a:avLst/>
          </a:prstGeom>
          <a:solidFill>
            <a:srgbClr val="2448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01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8" name="文本框1"/>
          <p:cNvSpPr txBox="1"/>
          <p:nvPr/>
        </p:nvSpPr>
        <p:spPr>
          <a:xfrm>
            <a:off x="3304679" y="1504914"/>
            <a:ext cx="3260163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汉仪粗简黑简" panose="00020600040101010101" charset="-122"/>
                <a:ea typeface="汉仪粗简黑简" panose="00020600040101010101" charset="-122"/>
                <a:cs typeface="+mn-cs"/>
              </a:rPr>
              <a:t>数据预处理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汉仪粗简黑简" panose="00020600040101010101" charset="-122"/>
              <a:ea typeface="汉仪粗简黑简" panose="00020600040101010101" charset="-122"/>
              <a:cs typeface="+mn-cs"/>
            </a:endParaRPr>
          </a:p>
        </p:txBody>
      </p:sp>
      <p:sp>
        <p:nvSpPr>
          <p:cNvPr id="9" name="文本框2"/>
          <p:cNvSpPr/>
          <p:nvPr/>
        </p:nvSpPr>
        <p:spPr>
          <a:xfrm>
            <a:off x="1275495" y="2444989"/>
            <a:ext cx="9641050" cy="3448077"/>
          </a:xfrm>
          <a:prstGeom prst="rect">
            <a:avLst/>
          </a:prstGeom>
        </p:spPr>
        <p:txBody>
          <a:bodyPr wrap="square">
            <a:noAutofit/>
          </a:bodyPr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选取数据集。</a:t>
            </a:r>
            <a:endParaRPr kumimoji="0" lang="zh-CN" altLang="en-US" sz="2000" b="1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kern="0" spc="-4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</a:t>
            </a:r>
            <a:r>
              <a:rPr kumimoji="0" lang="zh-CN" altLang="en-US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根据分析目的，从</a:t>
            </a:r>
            <a:r>
              <a:rPr kumimoji="0" lang="en-US" altLang="zh-CN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OpenDigger</a:t>
            </a:r>
            <a:r>
              <a:rPr kumimoji="0" lang="zh-CN" altLang="en-US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上选取需要的</a:t>
            </a:r>
            <a:r>
              <a:rPr kumimoji="0" lang="en-US" altLang="zh-CN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VSCode</a:t>
            </a:r>
            <a:r>
              <a:rPr kumimoji="0" lang="zh-CN" altLang="en-US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的数据集。</a:t>
            </a:r>
            <a:endParaRPr kumimoji="0" lang="zh-CN" altLang="en-US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对数据进行清洗和整理</a:t>
            </a:r>
            <a:r>
              <a:rPr kumimoji="0" lang="zh-CN" altLang="en-US" b="1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。</a:t>
            </a:r>
            <a:endParaRPr kumimoji="0" lang="zh-CN" altLang="en-US" b="1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识别并处理数据中的异常值，确保数据的准确性和一致性。</a:t>
            </a:r>
            <a:endParaRPr kumimoji="0" lang="zh-CN" altLang="en-US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u"/>
              <a:defRPr/>
            </a:pPr>
            <a:r>
              <a:rPr kumimoji="0" lang="zh-CN" altLang="en-US" sz="2000" b="1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对数据进行格式化处理</a:t>
            </a:r>
            <a:r>
              <a:rPr kumimoji="0" lang="zh-CN" altLang="en-US" b="1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。</a:t>
            </a:r>
            <a:endParaRPr kumimoji="0" lang="zh-CN" altLang="en-US" b="1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b="1" kern="0" spc="-4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 </a:t>
            </a:r>
            <a:r>
              <a:rPr kumimoji="0" lang="zh-CN" altLang="en-US" i="0" u="none" strike="noStrike" kern="0" cap="none" spc="-40" normalizeH="0" baseline="0" noProof="0" dirty="0">
                <a:ln>
                  <a:noFill/>
                </a:ln>
                <a:solidFill>
                  <a:srgbClr val="24487D"/>
                </a:solidFill>
                <a:effectLst/>
                <a:uLnTx/>
                <a:uFillTx/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lt"/>
              </a:rPr>
              <a:t>将数据按照时间粒度分段处理，以月或年分段，以便进行时序分析。</a:t>
            </a:r>
            <a:endParaRPr kumimoji="0" lang="zh-CN" altLang="en-US" i="0" u="none" strike="noStrike" kern="0" cap="none" spc="-40" normalizeH="0" baseline="0" noProof="0" dirty="0">
              <a:ln>
                <a:noFill/>
              </a:ln>
              <a:solidFill>
                <a:srgbClr val="24487D"/>
              </a:solidFill>
              <a:effectLst/>
              <a:uLnTx/>
              <a:uFillTx/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10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11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12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13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4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5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6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7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8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19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20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1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2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3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4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5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6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7.xml><?xml version="1.0" encoding="utf-8"?>
<p:tagLst xmlns:p="http://schemas.openxmlformats.org/presentationml/2006/main">
  <p:tag name="KSO_WM_DIAGRAM_VIRTUALLY_FRAME" val="{&quot;height&quot;:295.8285826771654,&quot;left&quot;:-70.79669291338583,&quot;top&quot;:146.04488188976376,&quot;width&quot;:941.9307874015747}"/>
</p:tagLst>
</file>

<file path=ppt/tags/tag28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8035_2*l_h_i*1_1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28035_2*a*1"/>
  <p:tag name="KSO_WM_TEMPLATE_CATEGORY" val="diagram"/>
  <p:tag name="KSO_WM_TEMPLATE_INDEX" val="20228035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30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8035_2*l_h_i*1_3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8035_2*l_h_a*1_2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2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035_2*l_h_f*1_2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8035_2*l_h_a*1_3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4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035_2*l_h_f*1_3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8035_2*l_h_a*1_1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6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035_2*l_h_f*1_1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8035_2*l_h_a*1_4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8.xml><?xml version="1.0" encoding="utf-8"?>
<p:tagLst xmlns:p="http://schemas.openxmlformats.org/presentationml/2006/main">
  <p:tag name="KSO_WM_UNIT_TEXT_FILL_FORE_SCHEMECOLOR_INDEX_BRIGHTNESS" val="0.5"/>
  <p:tag name="KSO_WM_UNIT_TEXT_FILL_FORE_SCHEMECOLOR_INDEX" val="13"/>
  <p:tag name="KSO_WM_UNIT_TEXT_FILL_TYPE" val="1"/>
  <p:tag name="KSO_WM_UNIT_SUBTYPE" val="a"/>
  <p:tag name="KSO_WM_UNIT_PRESET_TEXT" val="单击此处输入你的正文，文字是您思想的提炼，为了最终演示发布的良好效果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8035_2*l_h_f*1_4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39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8035_2*l_h_i*1_2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8035_2*l_h_i*1_2_2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8035_2*l_h_i*1_1_2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2.xml><?xml version="1.0" encoding="utf-8"?>
<p:tagLst xmlns:p="http://schemas.openxmlformats.org/presentationml/2006/main"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8035_2*l_h_i*1_4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8035_2*l_h_i*1_4_2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8035_2*l_h_i*1_3_2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5.xml><?xml version="1.0" encoding="utf-8"?>
<p:tagLst xmlns:p="http://schemas.openxmlformats.org/presentationml/2006/main">
  <p:tag name="KSO_WM_UNIT_VALUE" val="103*1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8035_2*l_h_x*1_4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6.xml><?xml version="1.0" encoding="utf-8"?>
<p:tagLst xmlns:p="http://schemas.openxmlformats.org/presentationml/2006/main">
  <p:tag name="KSO_WM_UNIT_VALUE" val="103*1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8035_2*l_h_x*1_1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7.xml><?xml version="1.0" encoding="utf-8"?>
<p:tagLst xmlns:p="http://schemas.openxmlformats.org/presentationml/2006/main">
  <p:tag name="KSO_WM_UNIT_VALUE" val="103*1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28035_2*l_h_x*1_2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8.xml><?xml version="1.0" encoding="utf-8"?>
<p:tagLst xmlns:p="http://schemas.openxmlformats.org/presentationml/2006/main">
  <p:tag name="KSO_WM_UNIT_VALUE" val="103*1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8035_2*l_h_x*1_3_1"/>
  <p:tag name="KSO_WM_TEMPLATE_CATEGORY" val="diagram"/>
  <p:tag name="KSO_WM_TEMPLATE_INDEX" val="20228035"/>
  <p:tag name="KSO_WM_UNIT_LAYERLEVEL" val="1_1_1"/>
  <p:tag name="KSO_WM_TAG_VERSION" val="1.0"/>
  <p:tag name="KSO_WM_BEAUTIFY_FLAG" val="#wm#"/>
  <p:tag name="KSO_WM_DIAGRAM_VIRTUALLY_FRAME" val="{&quot;height&quot;:377.8064566929134,&quot;left&quot;:118.02913385826768,&quot;top&quot;:129.8484251968504,&quot;width&quot;:719.1955118110237}"/>
</p:tagLst>
</file>

<file path=ppt/tags/tag49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50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1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2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3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4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5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6.xml><?xml version="1.0" encoding="utf-8"?>
<p:tagLst xmlns:p="http://schemas.openxmlformats.org/presentationml/2006/main">
  <p:tag name="KSO_WM_DIAGRAM_VIRTUALLY_FRAME" val="{&quot;height&quot;:282.7464566929133,&quot;left&quot;:447.10118110236215,&quot;top&quot;:168.45551181102363,&quot;width&quot;:447.6465354330709}"/>
</p:tagLst>
</file>

<file path=ppt/tags/tag57.xml><?xml version="1.0" encoding="utf-8"?>
<p:tagLst xmlns:p="http://schemas.openxmlformats.org/presentationml/2006/main">
  <p:tag name="MH" val="20151107235320"/>
  <p:tag name="MH_LIBRARY" val="GRAPHIC"/>
  <p:tag name="MH_TYPE" val="Other"/>
  <p:tag name="MH_ORDER" val="1"/>
  <p:tag name="KSO_WM_DIAGRAM_VIRTUALLY_FRAME" val="{&quot;height&quot;:358.32740157480316,&quot;left&quot;:114.83244094488188,&quot;top&quot;:134.1036220472441,&quot;width&quot;:729.1977952755905}"/>
</p:tagLst>
</file>

<file path=ppt/tags/tag58.xml><?xml version="1.0" encoding="utf-8"?>
<p:tagLst xmlns:p="http://schemas.openxmlformats.org/presentationml/2006/main">
  <p:tag name="MH" val="20151107122905"/>
  <p:tag name="MH_LIBRARY" val="GRAPHIC"/>
  <p:tag name="MH_TYPE" val="SubTitle"/>
  <p:tag name="MH_ORDER" val="8"/>
  <p:tag name="KSO_WM_DIAGRAM_VIRTUALLY_FRAME" val="{&quot;height&quot;:358.32740157480316,&quot;left&quot;:114.83244094488188,&quot;top&quot;:134.1036220472441,&quot;width&quot;:729.1977952755905}"/>
</p:tagLst>
</file>

<file path=ppt/tags/tag59.xml><?xml version="1.0" encoding="utf-8"?>
<p:tagLst xmlns:p="http://schemas.openxmlformats.org/presentationml/2006/main">
  <p:tag name="MH" val="20151107235320"/>
  <p:tag name="MH_LIBRARY" val="GRAPHIC"/>
  <p:tag name="MH_TYPE" val="Other"/>
  <p:tag name="MH_ORDER" val="1"/>
  <p:tag name="KSO_WM_DIAGRAM_VIRTUALLY_FRAME" val="{&quot;height&quot;:358.32740157480316,&quot;left&quot;:114.83244094488188,&quot;top&quot;:134.1036220472441,&quot;width&quot;:729.1977952755905}"/>
</p:tagLst>
</file>

<file path=ppt/tags/tag6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60.xml><?xml version="1.0" encoding="utf-8"?>
<p:tagLst xmlns:p="http://schemas.openxmlformats.org/presentationml/2006/main">
  <p:tag name="MH" val="20151107122905"/>
  <p:tag name="MH_LIBRARY" val="GRAPHIC"/>
  <p:tag name="MH_TYPE" val="SubTitle"/>
  <p:tag name="MH_ORDER" val="8"/>
  <p:tag name="KSO_WM_DIAGRAM_VIRTUALLY_FRAME" val="{&quot;height&quot;:358.32740157480316,&quot;left&quot;:114.83244094488188,&quot;top&quot;:134.1036220472441,&quot;width&quot;:729.1977952755905}"/>
</p:tagLst>
</file>

<file path=ppt/tags/tag61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2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3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4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5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6.xml><?xml version="1.0" encoding="utf-8"?>
<p:tagLst xmlns:p="http://schemas.openxmlformats.org/presentationml/2006/main">
  <p:tag name="KSO_WM_DIAGRAM_VIRTUALLY_FRAME" val="{&quot;height&quot;:358.32740157480316,&quot;left&quot;:114.83244094488188,&quot;top&quot;:134.1036220472441,&quot;width&quot;:729.1977952755905}"/>
</p:tagLst>
</file>

<file path=ppt/tags/tag67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68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69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70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1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2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3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4.xml><?xml version="1.0" encoding="utf-8"?>
<p:tagLst xmlns:p="http://schemas.openxmlformats.org/presentationml/2006/main">
  <p:tag name="KSO_WM_DIAGRAM_VIRTUALLY_FRAME" val="{&quot;height&quot;:385.8810236220473,&quot;left&quot;:112.1,&quot;top&quot;:106.55,&quot;width&quot;:731.9302362204724}"/>
</p:tagLst>
</file>

<file path=ppt/tags/tag75.xml><?xml version="1.0" encoding="utf-8"?>
<p:tagLst xmlns:p="http://schemas.openxmlformats.org/presentationml/2006/main">
  <p:tag name="commondata" val="eyJjb3VudCI6NywiaGRpZCI6IjdmODQyNWU2OGRjZTI4YjY3ZTc2NWY1MWFmNmEwODUxIiwidXNlckNvdW50IjoxfQ=="/>
</p:tagLst>
</file>

<file path=ppt/tags/tag8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ags/tag9.xml><?xml version="1.0" encoding="utf-8"?>
<p:tagLst xmlns:p="http://schemas.openxmlformats.org/presentationml/2006/main">
  <p:tag name="KSO_WM_DIAGRAM_VIRTUALLY_FRAME" val="{&quot;height&quot;:242.55070866141733,&quot;left&quot;:142.94110236220473,&quot;top&quot;:239.5,&quot;width&quot;:741.659842519685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3067</Words>
  <Application>WPS 演示</Application>
  <PresentationFormat>宽屏</PresentationFormat>
  <Paragraphs>233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宋体</vt:lpstr>
      <vt:lpstr>Wingdings</vt:lpstr>
      <vt:lpstr>微软雅黑 Light</vt:lpstr>
      <vt:lpstr>汉仪粗简黑简</vt:lpstr>
      <vt:lpstr>MV Boli</vt:lpstr>
      <vt:lpstr>微软雅黑</vt:lpstr>
      <vt:lpstr>Calibri</vt:lpstr>
      <vt:lpstr>等线</vt:lpstr>
      <vt:lpstr>Wingdings</vt:lpstr>
      <vt:lpstr>Arial Unicode MS</vt:lpstr>
      <vt:lpstr>Calibri Light</vt:lpstr>
      <vt:lpstr>思源黑体 CN Regular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_薄荷千落</cp:lastModifiedBy>
  <cp:revision>5</cp:revision>
  <dcterms:created xsi:type="dcterms:W3CDTF">2024-12-28T15:00:00Z</dcterms:created>
  <dcterms:modified xsi:type="dcterms:W3CDTF">2024-12-31T07:32:49Z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46C523FEA86A4D8CA1F64553DBF9D7C8_11</vt:lpwstr>
  </property>
  <property fmtid="{D5CDD505-2E9C-101B-9397-08002B2CF9AE}" pid="4" name="KSOTemplateUUID">
    <vt:lpwstr>v1.0_mb_fQ8dgcBO9tuGj4FWeefrOQ==</vt:lpwstr>
  </property>
</Properties>
</file>